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61120" y="0"/>
            <a:ext cx="182880" cy="51435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" y="0"/>
            <a:ext cx="8778240" cy="10972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201168"/>
            <a:ext cx="832104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КОНЦЕПТУАЛЬНАЯ ОСНОВА ВЫСТУПЛЕНИЯ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621792"/>
            <a:ext cx="8503920" cy="14173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621792"/>
            <a:ext cx="850392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947672"/>
            <a:ext cx="850392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749808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«</a:t>
            </a:r>
            <a:r>
              <a:rPr lang="ru-RU" altLang="en-US" sz="26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Образ будущего для России</a:t>
            </a:r>
            <a:r>
              <a:rPr lang="en-US" sz="26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—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502920" y="1207008"/>
            <a:ext cx="82296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это русская идея плюс социализм»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02920" y="2148840"/>
            <a:ext cx="822960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Г.А. Зюганов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11480" y="2651760"/>
            <a:ext cx="8321040" cy="36576"/>
          </a:xfrm>
          <a:prstGeom prst="rect">
            <a:avLst/>
          </a:prstGeom>
          <a:solidFill>
            <a:srgbClr val="C9A84C">
              <a:alpha val="5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788920"/>
            <a:ext cx="82296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10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Научные основания</a:t>
            </a:r>
            <a:r>
              <a:rPr lang="ru-RU" altLang="en-US" sz="1100" kern="0" spc="10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«формулы Зюганова»</a:t>
            </a:r>
            <a:r>
              <a:rPr lang="en-US" sz="1100" kern="0" spc="10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: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11480" y="3090672"/>
            <a:ext cx="83210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indent="0">
              <a:buFont typeface="Arial" panose="020B0604020202020204" pitchFamily="34" charset="0"/>
              <a:buNone/>
            </a:pP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Концепция 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этно-культурны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х 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констант русского социума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 выдающегся  этнопсихолога С.В. Лурье (СПбГУ)</a:t>
            </a:r>
            <a:endParaRPr lang="en-US" sz="1300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>
              <a:buNone/>
            </a:pP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Концепция 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российск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ой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полиментальност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и В.Е. Семенова  (СПбГУ)</a:t>
            </a:r>
          </a:p>
        </p:txBody>
      </p:sp>
      <p:sp>
        <p:nvSpPr>
          <p:cNvPr id="15" name="Text 13"/>
          <p:cNvSpPr/>
          <p:nvPr/>
        </p:nvSpPr>
        <p:spPr>
          <a:xfrm>
            <a:off x="411480" y="3474720"/>
            <a:ext cx="8321040" cy="6172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altLang="en-US" sz="1300" dirty="0">
              <a:solidFill>
                <a:srgbClr val="FFFFFF"/>
              </a:solidFill>
              <a:latin typeface="Cambria" panose="02040503050406030204" pitchFamily="34" charset="0"/>
              <a:ea typeface="Cambria" panose="02040503050406030204" pitchFamily="34" charset="-122"/>
              <a:cs typeface="Cambria" panose="02040503050406030204" pitchFamily="34" charset="-120"/>
            </a:endParaRPr>
          </a:p>
          <a:p>
            <a:pPr marL="0" indent="0">
              <a:buNone/>
            </a:pP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Эти теории выражают а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рхетип 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русского 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народного духа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, персонифицируемого 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Иван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ом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-дурак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ом (Иваном-царевичем) 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в </a:t>
            </a:r>
            <a:r>
              <a:rPr lang="ru-RU" alt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отечественной</a:t>
            </a:r>
            <a:r>
              <a:rPr lang="en-US" sz="1300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сказочной традиции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5A0E0E"/>
          </a:solidFill>
          <a:ln w="12700">
            <a:solidFill>
              <a:srgbClr val="5A0E0E"/>
            </a:solidFill>
            <a:prstDash val="solid"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17" name="Text 15"/>
          <p:cNvSpPr/>
          <p:nvPr/>
        </p:nvSpPr>
        <p:spPr>
          <a:xfrm>
            <a:off x="274320" y="4873752"/>
            <a:ext cx="8595360" cy="2468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Добро побеждает зло силой духа</a:t>
            </a:r>
            <a:r>
              <a:rPr lang="ru-RU" altLang="en-US" sz="12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и силой меча.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РУССКАЯ ИДЕЯ: В ЧЁМ ЕЁ ЯДРО?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8595360" cy="1325880"/>
          </a:xfrm>
          <a:prstGeom prst="rect">
            <a:avLst/>
          </a:prstGeom>
          <a:solidFill>
            <a:srgbClr val="F0EAD6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170432"/>
            <a:ext cx="82296" cy="13258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61872"/>
            <a:ext cx="8229600" cy="10058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«Русские пережили в своей истории немало драматических перемен — было трудно стать из язычников христианами, перешагнуть из Руси московской в петровскую Россию, из царской — в советскую, из советской — в постсоветскую. В каждый из этих периодов разные группы русских людей очень по-разному смотрели на мир, но при этом оставались русскими вне зависимости от своего социального статуса и идейных установок»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2313432"/>
            <a:ext cx="822960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B1A1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С.В. Лурье. «В поисках русского национального характера»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2651760"/>
            <a:ext cx="85953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7A6A5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Три ипостаси самовосприятия русского человека (по С.В. Лурье)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3017520"/>
            <a:ext cx="2816352" cy="192024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3017520"/>
            <a:ext cx="2816352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3063240"/>
            <a:ext cx="411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65760" y="3520440"/>
            <a:ext cx="260604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Хранитель и</a:t>
            </a:r>
            <a:endParaRPr lang="en-US" sz="13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возделыватель добра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65760" y="4206240"/>
            <a:ext cx="26060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Крестьянская община, творцы, созидатели. Образ «мир» как автономной целостности.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18688" y="3017520"/>
            <a:ext cx="2816352" cy="192024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18688" y="3017520"/>
            <a:ext cx="2816352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18688" y="3063240"/>
            <a:ext cx="411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II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310128" y="3520440"/>
            <a:ext cx="260604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Миссионер-</a:t>
            </a:r>
            <a:endParaRPr lang="en-US" sz="13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просветитель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310128" y="4206240"/>
            <a:ext cx="26060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Готовность «нести свет миру» в чём бы он ни заключался. Духовная экспансия добра.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163056" y="3017520"/>
            <a:ext cx="2816352" cy="1920240"/>
          </a:xfrm>
          <a:prstGeom prst="rect">
            <a:avLst/>
          </a:prstGeom>
          <a:solidFill>
            <a:srgbClr val="5A0E0E"/>
          </a:solidFill>
          <a:ln w="12700">
            <a:solidFill>
              <a:srgbClr val="5A0E0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163056" y="3017520"/>
            <a:ext cx="2816352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63056" y="3063240"/>
            <a:ext cx="41148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III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254496" y="3520440"/>
            <a:ext cx="260604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Воин — защитник</a:t>
            </a:r>
            <a:endParaRPr lang="en-US" sz="13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добра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254496" y="4206240"/>
            <a:ext cx="26060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Борец со злодеями и покровитель народов, которым зло угрожает. Справедливая сила.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0" y="4919472"/>
            <a:ext cx="9144000" cy="219456"/>
          </a:xfrm>
          <a:prstGeom prst="rect">
            <a:avLst/>
          </a:prstGeom>
          <a:solidFill>
            <a:srgbClr val="F0EAD6"/>
          </a:solidFill>
          <a:ln w="12700">
            <a:solidFill>
              <a:srgbClr val="F0EAD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" y="4937760"/>
            <a:ext cx="859536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7A6A5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Условие действия — осознание себя как «самой правой (справедливой) силы»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383280" cy="51435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3" name="Shape 1"/>
          <p:cNvSpPr/>
          <p:nvPr/>
        </p:nvSpPr>
        <p:spPr>
          <a:xfrm>
            <a:off x="3383280" y="0"/>
            <a:ext cx="7315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37160" y="274320"/>
            <a:ext cx="3063240" cy="11887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ИВАН-</a:t>
            </a:r>
            <a:endParaRPr lang="en-US" sz="3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ДУРАК</a:t>
            </a:r>
            <a:r>
              <a:rPr lang="ru-RU" altLang="en-US" sz="32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(Царевич)</a:t>
            </a:r>
          </a:p>
        </p:txBody>
      </p:sp>
      <p:sp>
        <p:nvSpPr>
          <p:cNvPr id="5" name="Text 3"/>
          <p:cNvSpPr/>
          <p:nvPr/>
        </p:nvSpPr>
        <p:spPr>
          <a:xfrm>
            <a:off x="137160" y="1572768"/>
            <a:ext cx="306324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Архетип народного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духа в русской сказке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137160" y="2359152"/>
            <a:ext cx="292608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37160" y="2542032"/>
            <a:ext cx="274320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7160" y="2542032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560320"/>
            <a:ext cx="27432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Нестяжательство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2788920"/>
            <a:ext cx="27432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Не гонится за богатством и властью ради них самих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37160" y="3154680"/>
            <a:ext cx="274320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7160" y="3154680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3172968"/>
            <a:ext cx="27432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Смирение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401568"/>
            <a:ext cx="27432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Не доказывает превосходство — побеждает добротой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37160" y="3767328"/>
            <a:ext cx="274320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7160" y="3767328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" y="3785616"/>
            <a:ext cx="27432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Правдивость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" y="4014216"/>
            <a:ext cx="27432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Не умеет лгать — это источник его силы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137160" y="4379976"/>
            <a:ext cx="274320" cy="2743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37160" y="4379976"/>
            <a:ext cx="27432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4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" y="4398264"/>
            <a:ext cx="274320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Связь с природой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2920" y="4626864"/>
            <a:ext cx="274320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8B8C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Понимает зверей, птиц, стихии — единство с миром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3749040" y="274320"/>
            <a:ext cx="51206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Добро побеждает зло — силой души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3657600" y="932688"/>
            <a:ext cx="5212080" cy="886968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657600" y="932688"/>
            <a:ext cx="54864" cy="8869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767328" y="987552"/>
            <a:ext cx="5010912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1A1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✦  «Иван-царевич и Жар-птица»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3767328" y="1280160"/>
            <a:ext cx="5010912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Иван достигает цели не хитростью и силой, а честностью и состраданием. Помогает животным — и они помогают ему. Победа через служение добру.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657600" y="1938528"/>
            <a:ext cx="5212080" cy="886968"/>
          </a:xfrm>
          <a:prstGeom prst="rect">
            <a:avLst/>
          </a:prstGeom>
          <a:solidFill>
            <a:srgbClr val="FFFFFF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657600" y="1938528"/>
            <a:ext cx="54864" cy="88696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67328" y="1993392"/>
            <a:ext cx="5010912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✦  «По щучьему велению»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767328" y="2286000"/>
            <a:ext cx="5010912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Простота Емели — не глупость, а нестяжательность. Чудо приходит к тому, кто не алчет власти. Щука — образ помогающей природы, отвечающей на доброту.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0" y="2944368"/>
            <a:ext cx="5212080" cy="886968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657600" y="2944368"/>
            <a:ext cx="54864" cy="886968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67328" y="2999232"/>
            <a:ext cx="5010912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8B1A1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✦  «Морозко»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767328" y="3291840"/>
            <a:ext cx="5010912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Кротость и трудолюбие побеждают жестокость и жадность. Мир справедлив — зло наказывает само себя.</a:t>
            </a:r>
            <a:r>
              <a:rPr lang="ru-RU" altLang="en-US" sz="10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Однако иногда нужно использовать и силу. </a:t>
            </a:r>
          </a:p>
        </p:txBody>
      </p:sp>
      <p:sp>
        <p:nvSpPr>
          <p:cNvPr id="36" name="Shape 34"/>
          <p:cNvSpPr/>
          <p:nvPr/>
        </p:nvSpPr>
        <p:spPr>
          <a:xfrm>
            <a:off x="3657600" y="3950208"/>
            <a:ext cx="5212080" cy="886968"/>
          </a:xfrm>
          <a:prstGeom prst="rect">
            <a:avLst/>
          </a:prstGeom>
          <a:solidFill>
            <a:srgbClr val="FFFFFF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657600" y="3950208"/>
            <a:ext cx="54864" cy="886968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767328" y="4005072"/>
            <a:ext cx="5010912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✦  «Конёк-Горбунок»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3767328" y="4297680"/>
            <a:ext cx="5010912" cy="5120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Иван-дурак последовательно выбирает правду вместо выгоды — и именно это делает его победителем. Верность себе как источник силы.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74320" y="4919472"/>
            <a:ext cx="8595360" cy="21945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Иван-дурак — это не образ наивности. Это образ человека, у которого душа сильнее расчёта.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164592"/>
            <a:ext cx="850392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ЭТНО-КУЛЬТУРНЫЕ КОНСТАНТЫ РУССКОГО СОЦИУМА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20040" y="667512"/>
            <a:ext cx="850392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По концепции С.В. Лурье — инвариантны через все исторические эпохи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28600" y="1078992"/>
            <a:ext cx="4233672" cy="1828800"/>
          </a:xfrm>
          <a:prstGeom prst="rect">
            <a:avLst/>
          </a:prstGeom>
          <a:solidFill>
            <a:srgbClr val="1E3A5A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" y="1078992"/>
            <a:ext cx="475488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28600" y="1078992"/>
            <a:ext cx="475488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133856"/>
            <a:ext cx="36118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Миссия добра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«Духовная миссия»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1673225"/>
            <a:ext cx="4023360" cy="88709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Осознание себя как носителя добра и справедливой силы. Не агрессия, а призвание.</a:t>
            </a:r>
            <a:r>
              <a:rPr lang="ru-RU" alt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Основа этого призвания - Православная христианская вера. </a:t>
            </a:r>
            <a:endParaRPr lang="en-US" sz="105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Иван-дурак</a:t>
            </a:r>
            <a:r>
              <a:rPr lang="ru-RU" alt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в русских сказках</a:t>
            </a: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побеждает, потому что на стороне правды.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" y="2450592"/>
            <a:ext cx="4023360" cy="36576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" y="2514600"/>
            <a:ext cx="40233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«Добрый молодец» всегда </a:t>
            </a:r>
            <a:r>
              <a:rPr lang="ru-RU" alt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служит Добру и Истине. </a:t>
            </a:r>
          </a:p>
        </p:txBody>
      </p:sp>
      <p:sp>
        <p:nvSpPr>
          <p:cNvPr id="11" name="Shape 9"/>
          <p:cNvSpPr/>
          <p:nvPr/>
        </p:nvSpPr>
        <p:spPr>
          <a:xfrm>
            <a:off x="4690872" y="1078992"/>
            <a:ext cx="4233672" cy="1828800"/>
          </a:xfrm>
          <a:prstGeom prst="rect">
            <a:avLst/>
          </a:prstGeom>
          <a:solidFill>
            <a:srgbClr val="6B1A1A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90872" y="1078992"/>
            <a:ext cx="475488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90872" y="1078992"/>
            <a:ext cx="475488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II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239512" y="1133856"/>
            <a:ext cx="36118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Справедливость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«Жить по правде»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82312" y="1673352"/>
            <a:ext cx="4023360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Сквозная константа всей тысячелетней истории — от «Правды Ярослава» до советского кодекса и современного правосознания.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82312" y="2450592"/>
            <a:ext cx="4023360" cy="36576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82312" y="2514600"/>
            <a:ext cx="40233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«Морозко»: добродетель вознаграждается, жадность наказывает сама себя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28600" y="3044952"/>
            <a:ext cx="4233672" cy="1828800"/>
          </a:xfrm>
          <a:prstGeom prst="rect">
            <a:avLst/>
          </a:prstGeom>
          <a:solidFill>
            <a:srgbClr val="1A4A2A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28600" y="3044952"/>
            <a:ext cx="475488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8600" y="3044952"/>
            <a:ext cx="475488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III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77240" y="3099816"/>
            <a:ext cx="36118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Уважение к иному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«Миролюбие»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20040" y="3639312"/>
            <a:ext cx="4023360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Традиционная «нечувствительность к национальным проблемам» — основа многонациональной цивилизации. Не ассимиляция, а сотрудничество.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0040" y="4416552"/>
            <a:ext cx="4023360" cy="36576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0040" y="4480560"/>
            <a:ext cx="40233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Иван</a:t>
            </a:r>
            <a:r>
              <a:rPr lang="ru-RU" alt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-дцурак добр к окружающим, но всегда защищает своих.</a:t>
            </a:r>
          </a:p>
        </p:txBody>
      </p:sp>
      <p:sp>
        <p:nvSpPr>
          <p:cNvPr id="25" name="Shape 23"/>
          <p:cNvSpPr/>
          <p:nvPr/>
        </p:nvSpPr>
        <p:spPr>
          <a:xfrm>
            <a:off x="4690872" y="3044952"/>
            <a:ext cx="4233672" cy="1828800"/>
          </a:xfrm>
          <a:prstGeom prst="rect">
            <a:avLst/>
          </a:prstGeom>
          <a:solidFill>
            <a:srgbClr val="4A3A1A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90872" y="3044952"/>
            <a:ext cx="475488" cy="4754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90872" y="3044952"/>
            <a:ext cx="475488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IV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239512" y="3099816"/>
            <a:ext cx="3611880" cy="47548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Общинность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«Соборность / Коллективизм»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782312" y="3639312"/>
            <a:ext cx="4023360" cy="7498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«Мир» — автономная самодостаточная целостность. Личное благо неотделимо от блага общины. Именно здесь — корень социалистической идеи.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782312" y="4416552"/>
            <a:ext cx="4023360" cy="36576"/>
          </a:xfrm>
          <a:prstGeom prst="rect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82312" y="4480560"/>
            <a:ext cx="402336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«Три брата»: побеждает тот, кто не бросает товарища и думает об общем благе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0" y="4965192"/>
            <a:ext cx="9144000" cy="182880"/>
          </a:xfrm>
          <a:prstGeom prst="rect">
            <a:avLst/>
          </a:prstGeom>
          <a:solidFill>
            <a:srgbClr val="0A1629"/>
          </a:solidFill>
          <a:ln w="12700">
            <a:solidFill>
              <a:srgbClr val="0A162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4320" y="4974336"/>
            <a:ext cx="8595360" cy="1645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С.В. Лурье: «Этнические константы — бессознательные комплексы, определяющие характер действия человека в мире»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РОССИЙСКАЯ ПОЛИМЕНТАЛЬНОСТЬ  —  В.Е. Семёнов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215898"/>
            <a:ext cx="8595360" cy="804672"/>
          </a:xfrm>
          <a:prstGeom prst="rect">
            <a:avLst/>
          </a:prstGeom>
          <a:solidFill>
            <a:srgbClr val="F0EAD6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73152" cy="80467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56235" y="1115695"/>
            <a:ext cx="8330565" cy="92011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«</a:t>
            </a:r>
            <a:r>
              <a:rPr lang="en-US" altLang="en-US" sz="1150" dirty="0"/>
              <a:t>В контексте концепции российской полиментальности сейчас группе с индивидуалистско-капиталистическим (либеральным) менталитетом противостоят сближающиеся между собой группы представителей православного и коллективистско-социалистического (просоциального) менталитетов</a:t>
            </a:r>
            <a:r>
              <a:rPr lang="ru-RU" altLang="en-US" sz="1150" dirty="0"/>
              <a:t>»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altLang="en-US" sz="1150" b="1" dirty="0">
                <a:solidFill>
                  <a:srgbClr val="FF0000"/>
                </a:solidFill>
              </a:rPr>
              <a:t>В.Е. Семенов «</a:t>
            </a:r>
            <a:r>
              <a:rPr lang="en-US" altLang="en-US" sz="1150" b="1" dirty="0">
                <a:solidFill>
                  <a:srgbClr val="FF0000"/>
                </a:solidFill>
              </a:rPr>
              <a:t>Российская полиментальность и социальное согласие</a:t>
            </a:r>
            <a:r>
              <a:rPr lang="ru-RU" altLang="en-US" sz="1150" b="1" dirty="0">
                <a:solidFill>
                  <a:srgbClr val="FF0000"/>
                </a:solidFill>
              </a:rPr>
              <a:t>»</a:t>
            </a:r>
          </a:p>
        </p:txBody>
      </p:sp>
      <p:sp>
        <p:nvSpPr>
          <p:cNvPr id="9" name="Text 7"/>
          <p:cNvSpPr/>
          <p:nvPr/>
        </p:nvSpPr>
        <p:spPr>
          <a:xfrm>
            <a:off x="274320" y="2103120"/>
            <a:ext cx="859536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7A6A5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Три базовых менталитета россиян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2487168"/>
            <a:ext cx="2816352" cy="25146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2487168"/>
            <a:ext cx="2816352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251460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0040" y="2907792"/>
            <a:ext cx="269748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Православно-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российский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20040" y="3538728"/>
            <a:ext cx="269748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Доминирует исторически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5760" y="3840480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Духовность как высшая ценность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65760" y="4087368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Соборность и служение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65760" y="4334256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Единство веры и государства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65760" y="4581144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Готовность к жертве ради общего блага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18688" y="2487168"/>
            <a:ext cx="2816352" cy="25146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18688" y="2487168"/>
            <a:ext cx="2816352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18688" y="251460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2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264408" y="2907792"/>
            <a:ext cx="269748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Коллективистско-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социалистический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264408" y="3538728"/>
            <a:ext cx="269748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Советский период и наследие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310128" y="3840480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Справедливость как коллективная ценность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3310128" y="4087368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Равенство и солидарность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3310128" y="4334256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Общественное выше личного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3310128" y="4581144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Строительство «светлого будущего»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163056" y="2487168"/>
            <a:ext cx="2816352" cy="2514600"/>
          </a:xfrm>
          <a:prstGeom prst="rect">
            <a:avLst/>
          </a:prstGeom>
          <a:solidFill>
            <a:srgbClr val="4A4A4A"/>
          </a:solidFill>
          <a:ln w="12700">
            <a:solidFill>
              <a:srgbClr val="4A4A4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163056" y="2487168"/>
            <a:ext cx="2816352" cy="64008"/>
          </a:xfrm>
          <a:prstGeom prst="rect">
            <a:avLst/>
          </a:prstGeom>
          <a:solidFill>
            <a:srgbClr val="AAAAAA"/>
          </a:solidFill>
          <a:ln w="12700">
            <a:solidFill>
              <a:srgbClr val="AAAAA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63056" y="2514600"/>
            <a:ext cx="347472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AAAAA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3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208776" y="2907792"/>
            <a:ext cx="269748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Индивидуалистско-</a:t>
            </a:r>
            <a:endParaRPr lang="en-US" sz="13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капиталистический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208776" y="3538728"/>
            <a:ext cx="269748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AAAA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Современный (меньшинство)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254496" y="3840480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Личный успех и конкуренция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6254496" y="4087368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Частная собственность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254496" y="4334256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Западные ценности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254496" y="4581144"/>
            <a:ext cx="2633472" cy="23774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• Не органичен русской традиции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ru-RU" alt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ДУХОВНЫЙ </a:t>
            </a:r>
            <a:r>
              <a:rPr 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СОЦИАЛИЗМ КАК ВЫРАЖЕНИЕ РУССКИХ </a:t>
            </a:r>
            <a:r>
              <a:rPr lang="ru-RU" alt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ЭТНО-КУЛЬТУРНЫХ </a:t>
            </a:r>
            <a:r>
              <a:rPr 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КОНСТАНТ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859536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170432"/>
            <a:ext cx="73152" cy="82296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61872"/>
            <a:ext cx="822960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Советск</a:t>
            </a:r>
            <a:r>
              <a:rPr lang="ru-RU" alt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ая идея в своей корневой. глубинной основе выражает собой</a:t>
            </a:r>
            <a:r>
              <a:rPr 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не разрыв</a:t>
            </a:r>
            <a:r>
              <a:rPr lang="ru-RU" alt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русской традиции</a:t>
            </a:r>
            <a:r>
              <a:rPr 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, а </a:t>
            </a:r>
            <a:r>
              <a:rPr lang="ru-RU" alt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ее </a:t>
            </a:r>
            <a:r>
              <a:rPr 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продолжение в новой форме. 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274320" y="2176272"/>
            <a:ext cx="859536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7A6A5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Этно-культурные константы и их социалистическое воплощение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4320" y="2578608"/>
            <a:ext cx="2697480" cy="5303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47472" y="2633472"/>
            <a:ext cx="256032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Общинность / Соборность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999232" y="2779776"/>
            <a:ext cx="32004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337560" y="2578608"/>
            <a:ext cx="3063240" cy="53035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10712" y="2633472"/>
            <a:ext cx="2926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Коллективный труд, «мы» важнее «я»</a:t>
            </a:r>
            <a:r>
              <a:rPr lang="ru-RU" alt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.</a:t>
            </a:r>
          </a:p>
        </p:txBody>
      </p:sp>
      <p:sp>
        <p:nvSpPr>
          <p:cNvPr id="14" name="Shape 12"/>
          <p:cNvSpPr/>
          <p:nvPr/>
        </p:nvSpPr>
        <p:spPr>
          <a:xfrm>
            <a:off x="6419088" y="2578608"/>
            <a:ext cx="2633472" cy="530352"/>
          </a:xfrm>
          <a:prstGeom prst="rect">
            <a:avLst/>
          </a:prstGeom>
          <a:solidFill>
            <a:srgbClr val="F0EAD6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92240" y="2670048"/>
            <a:ext cx="248716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«Мужик и медведь»: вместе победить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4320" y="3191256"/>
            <a:ext cx="2697480" cy="5303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246120"/>
            <a:ext cx="256032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Справедливость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999232" y="3392424"/>
            <a:ext cx="32004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337560" y="3191256"/>
            <a:ext cx="3063240" cy="53035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10712" y="3246120"/>
            <a:ext cx="2926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Равенство, народный суд, «от каждого — по способностям»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419088" y="3191256"/>
            <a:ext cx="2633472" cy="530352"/>
          </a:xfrm>
          <a:prstGeom prst="rect">
            <a:avLst/>
          </a:prstGeom>
          <a:solidFill>
            <a:srgbClr val="F0EAD6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92240" y="3282696"/>
            <a:ext cx="248716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«Морозко»: правда всегда восторжествует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274320" y="3803904"/>
            <a:ext cx="2697480" cy="5303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7472" y="3858768"/>
            <a:ext cx="256032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Миссия добра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999232" y="4005072"/>
            <a:ext cx="32004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337560" y="3803904"/>
            <a:ext cx="3063240" cy="53035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10712" y="3858768"/>
            <a:ext cx="2926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ru-RU" alt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Защита всех обездоленных, «Моральный кодекс»</a:t>
            </a:r>
          </a:p>
        </p:txBody>
      </p:sp>
      <p:sp>
        <p:nvSpPr>
          <p:cNvPr id="28" name="Shape 26"/>
          <p:cNvSpPr/>
          <p:nvPr/>
        </p:nvSpPr>
        <p:spPr>
          <a:xfrm>
            <a:off x="6419088" y="3803904"/>
            <a:ext cx="2633472" cy="530352"/>
          </a:xfrm>
          <a:prstGeom prst="rect">
            <a:avLst/>
          </a:prstGeom>
          <a:solidFill>
            <a:srgbClr val="F0EAD6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92240" y="3895344"/>
            <a:ext cx="248716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Иван</a:t>
            </a:r>
            <a:r>
              <a:rPr lang="ru-RU" altLang="en-US" sz="9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-царевич борется за добро и любовь</a:t>
            </a:r>
          </a:p>
        </p:txBody>
      </p:sp>
      <p:sp>
        <p:nvSpPr>
          <p:cNvPr id="30" name="Shape 28"/>
          <p:cNvSpPr/>
          <p:nvPr/>
        </p:nvSpPr>
        <p:spPr>
          <a:xfrm>
            <a:off x="274320" y="4416552"/>
            <a:ext cx="2697480" cy="53035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47472" y="4471416"/>
            <a:ext cx="256032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Уважение к иному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2999232" y="4617720"/>
            <a:ext cx="320040" cy="914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337560" y="4416552"/>
            <a:ext cx="3063240" cy="53035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10712" y="4471416"/>
            <a:ext cx="2926080" cy="40233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ru-RU" alt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Д</a:t>
            </a:r>
            <a:r>
              <a:rPr lang="en-US" sz="105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ружба народов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419088" y="4416552"/>
            <a:ext cx="2633472" cy="530352"/>
          </a:xfrm>
          <a:prstGeom prst="rect">
            <a:avLst/>
          </a:prstGeom>
          <a:solidFill>
            <a:srgbClr val="F0EAD6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92240" y="4507992"/>
            <a:ext cx="2487168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✦  Иван дружит с</a:t>
            </a:r>
            <a:r>
              <a:rPr lang="ru-RU" altLang="en-US" sz="9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самыми разными персонажами.</a:t>
            </a:r>
            <a:r>
              <a:rPr lang="en-US" sz="950" i="1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74320" y="5020056"/>
            <a:ext cx="8595360" cy="12801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Традиция → Православие → Советский социализм → Современная Россия: одни и те же константы в разных одеждах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41248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СИНТЕЗ: ФОРМУЛА ЗЮГАНОВА В СВЕТЕ НАУКИ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3383280" cy="141732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234440"/>
            <a:ext cx="3383280" cy="6583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РУССКАЯ</a:t>
            </a:r>
            <a:endParaRPr lang="en-US" sz="2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ИДЕЯ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365760" y="1901952"/>
            <a:ext cx="320040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Миссия добра</a:t>
            </a:r>
            <a:endParaRPr lang="en-US" sz="1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Справедливость</a:t>
            </a:r>
            <a:endParaRPr lang="en-US" sz="1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Уважение к иному</a:t>
            </a:r>
            <a:endParaRPr lang="en-US" sz="1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Общинность / Соборность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730752" y="1508760"/>
            <a:ext cx="594360" cy="594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730752" y="1508760"/>
            <a:ext cx="59436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+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4407408" y="1115568"/>
            <a:ext cx="3383280" cy="141732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ru-RU" altLang="en-US"/>
          </a:p>
        </p:txBody>
      </p:sp>
      <p:sp>
        <p:nvSpPr>
          <p:cNvPr id="11" name="Text 9"/>
          <p:cNvSpPr/>
          <p:nvPr/>
        </p:nvSpPr>
        <p:spPr>
          <a:xfrm>
            <a:off x="4407408" y="1261872"/>
            <a:ext cx="33832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СОЦИАЛИЗМ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498848" y="1801368"/>
            <a:ext cx="320040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К</a:t>
            </a:r>
            <a:r>
              <a:rPr lang="en-US" sz="1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оллективный труд</a:t>
            </a:r>
            <a:endParaRPr lang="en-US" sz="1000" dirty="0">
              <a:solidFill>
                <a:srgbClr val="FFFF00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Справедливость</a:t>
            </a:r>
            <a:endParaRPr lang="en-US" sz="1000" dirty="0">
              <a:solidFill>
                <a:srgbClr val="FFFF00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ru-RU" altLang="en-US" sz="1000" dirty="0">
                <a:solidFill>
                  <a:srgbClr val="FFFF00"/>
                </a:solidFill>
              </a:rPr>
              <a:t>Дружба  народов</a:t>
            </a:r>
            <a:endParaRPr lang="en-US" sz="1000" dirty="0">
              <a:solidFill>
                <a:srgbClr val="FFFF00"/>
              </a:solidFill>
            </a:endParaRPr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Светлое будущее</a:t>
            </a:r>
          </a:p>
        </p:txBody>
      </p:sp>
      <p:sp>
        <p:nvSpPr>
          <p:cNvPr id="13" name="Shape 11"/>
          <p:cNvSpPr/>
          <p:nvPr/>
        </p:nvSpPr>
        <p:spPr>
          <a:xfrm>
            <a:off x="7863840" y="1508760"/>
            <a:ext cx="594360" cy="5943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863840" y="1508760"/>
            <a:ext cx="594360" cy="5943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=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274320" y="2697480"/>
            <a:ext cx="8595360" cy="1188720"/>
          </a:xfrm>
          <a:prstGeom prst="rect">
            <a:avLst/>
          </a:prstGeom>
          <a:solidFill>
            <a:srgbClr val="F0EAD6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2697480"/>
            <a:ext cx="8595360" cy="7315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2807208"/>
            <a:ext cx="841248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8B1A1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НАЦИОНАЛЬНАЯ ИДЕЯ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457200" y="3200400"/>
            <a:ext cx="8229600" cy="62179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5000"/>
              </a:lnSpc>
              <a:buNone/>
            </a:pPr>
            <a:r>
              <a:rPr lang="en-US" sz="1200" dirty="0">
                <a:solidFill>
                  <a:srgbClr val="1B2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Единство этно-культурных констант (Лурье) и коллективистско-православного менталитета (Семёнов) — исторически органичная форма организации российского общества. Иван-дурак побеждает потому, что не предаёт ни правду, ни товарища.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74320" y="4114800"/>
            <a:ext cx="2816352" cy="86868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169664"/>
            <a:ext cx="26060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Лурье: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65760" y="4462272"/>
            <a:ext cx="26060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Русский человек всегда был носителем добра и защитником справедливости — через любую эпоху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18688" y="4114800"/>
            <a:ext cx="2816352" cy="8686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10128" y="4169664"/>
            <a:ext cx="26060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Семёнов: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310128" y="4462272"/>
            <a:ext cx="26060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Православно-российский и коллективистско-социалистический менталитеты — базовые для большинства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163056" y="4114800"/>
            <a:ext cx="2816352" cy="868680"/>
          </a:xfrm>
          <a:prstGeom prst="rect">
            <a:avLst/>
          </a:prstGeom>
          <a:solidFill>
            <a:srgbClr val="2A5A2A"/>
          </a:solidFill>
          <a:ln w="12700">
            <a:solidFill>
              <a:srgbClr val="2A5A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54496" y="4169664"/>
            <a:ext cx="26060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Сказка: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254496" y="4462272"/>
            <a:ext cx="26060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Иван-дурак — он же Иван-победитель. Побеждает душой и правдой</a:t>
            </a:r>
            <a:r>
              <a:rPr lang="ru-RU" altLang="en-US" sz="10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, но может взяться за меч.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61120" y="0"/>
            <a:ext cx="182880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82880"/>
            <a:ext cx="8412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ВЫВОДЫ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" y="777240"/>
            <a:ext cx="8321040" cy="45720"/>
          </a:xfrm>
          <a:prstGeom prst="rect">
            <a:avLst/>
          </a:prstGeom>
          <a:solidFill>
            <a:srgbClr val="C9A84C">
              <a:alpha val="50000"/>
            </a:srgbClr>
          </a:solidFill>
          <a:ln w="12700">
            <a:solidFill>
              <a:srgbClr val="C9A84C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950976"/>
            <a:ext cx="493776" cy="5760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950976"/>
            <a:ext cx="493776" cy="5760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05840" y="987552"/>
            <a:ext cx="7772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Русская идея — не миф, а научно описанная система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005840" y="1252728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С.В. Лурье фиксирует четыре инвариантных константы, устойчивых через все эпохи: миссия добра, справедливость, уважение к иному, общинность.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11480" y="1755648"/>
            <a:ext cx="493776" cy="5760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755648"/>
            <a:ext cx="493776" cy="5760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05840" y="1792224"/>
            <a:ext cx="7772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Социализм — органичное выражение этих констант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1005840" y="2057400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В.Е. Семёнов показывает: коллективистско-социалистический менталитет — один из базовых для большинства россиян. Не чужеродная идея — родная.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11480" y="2560320"/>
            <a:ext cx="493776" cy="5760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2560320"/>
            <a:ext cx="493776" cy="5760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03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05840" y="2596896"/>
            <a:ext cx="7772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Иван-дурак — это символ победы духа над расчётом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1005840" y="2862072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Русская сказка тысячелетиями транслирует: добро побеждает  силой души, правдой и верностью. </a:t>
            </a:r>
            <a:r>
              <a:rPr lang="ru-RU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Но иногда нужен и меч. </a:t>
            </a: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Это и есть народная философия.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11480" y="3364992"/>
            <a:ext cx="493776" cy="576072"/>
          </a:xfrm>
          <a:prstGeom prst="rect">
            <a:avLst/>
          </a:prstGeom>
          <a:solidFill>
            <a:srgbClr val="8B1A1A"/>
          </a:solidFill>
          <a:ln w="12700">
            <a:solidFill>
              <a:srgbClr val="8B1A1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3364992"/>
            <a:ext cx="493776" cy="5760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04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05840" y="3401568"/>
            <a:ext cx="7772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Формула Зюганова научно обоснована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1005840" y="3666744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«Русская идея + социализм» — это синтез этно-культурных констант Лурье и доминирующих менталитетов Семёнова. Традиция — не прошлое, а живая сила.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11480" y="4169664"/>
            <a:ext cx="493776" cy="57607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4169664"/>
            <a:ext cx="493776" cy="5760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2A4A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05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05840" y="4206240"/>
            <a:ext cx="7772400" cy="25603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Связь времён — основа идентичности и единства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1005840" y="4471416"/>
            <a:ext cx="77724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Иван-дурак, православный </a:t>
            </a:r>
            <a:r>
              <a:rPr lang="ru-RU" alt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боярин и </a:t>
            </a: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крестьянин</a:t>
            </a:r>
            <a:r>
              <a:rPr lang="ru-RU" alt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 одновременно</a:t>
            </a: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, советский строитель, современный россиянин — один человек в разных эпохах</a:t>
            </a:r>
            <a:r>
              <a:rPr lang="ru-RU" alt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, превечный </a:t>
            </a: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Хранитель </a:t>
            </a:r>
            <a:r>
              <a:rPr lang="ru-RU" alt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Д</a:t>
            </a:r>
            <a:r>
              <a:rPr lang="en-US" sz="1050" dirty="0">
                <a:solidFill>
                  <a:srgbClr val="D4E3F5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обра.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0" y="5001768"/>
            <a:ext cx="9144000" cy="141732"/>
          </a:xfrm>
          <a:prstGeom prst="rect">
            <a:avLst/>
          </a:prstGeom>
          <a:solidFill>
            <a:srgbClr val="5A0E0E"/>
          </a:solidFill>
          <a:ln w="12700">
            <a:solidFill>
              <a:srgbClr val="5A0E0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" y="5020056"/>
            <a:ext cx="8595360" cy="12801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«Добро побеждает зло </a:t>
            </a:r>
            <a:r>
              <a:rPr lang="ru-RU" altLang="en-US" sz="10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 - </a:t>
            </a:r>
            <a:r>
              <a:rPr lang="en-US" sz="10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силой </a:t>
            </a:r>
            <a:r>
              <a:rPr lang="ru-RU" altLang="en-US" sz="10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П</a:t>
            </a:r>
            <a:r>
              <a:rPr lang="en-US" sz="1000" i="1" dirty="0">
                <a:solidFill>
                  <a:srgbClr val="C9A84C"/>
                </a:solidFill>
                <a:latin typeface="Cambria" panose="02040503050406030204" pitchFamily="34" charset="0"/>
                <a:ea typeface="Cambria" panose="02040503050406030204" pitchFamily="34" charset="-122"/>
                <a:cs typeface="Cambria" panose="02040503050406030204" pitchFamily="34" charset="-120"/>
              </a:rPr>
              <a:t>равды»  —  мудрость русской сказки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1192</Words>
  <Application>Microsoft Office PowerPoint</Application>
  <PresentationFormat>Экран (16:9)</PresentationFormat>
  <Paragraphs>168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Sebastian Negoro</cp:lastModifiedBy>
  <cp:revision>10</cp:revision>
  <dcterms:created xsi:type="dcterms:W3CDTF">2026-05-25T20:15:00Z</dcterms:created>
  <dcterms:modified xsi:type="dcterms:W3CDTF">2026-06-02T10:53:36Z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1049-12.1.0.26372</vt:lpwstr>
  </property>
  <property fmtid="{D5CDD505-2E9C-101B-9397-08002B2CF9AE}" pid="3" name="ICV">
    <vt:lpwstr>4501E6B593944C6689388B77D8568BF3_13</vt:lpwstr>
  </property>
</Properties>
</file>