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40"/>
  </p:notesMasterIdLst>
  <p:handoutMasterIdLst>
    <p:handoutMasterId r:id="rId41"/>
  </p:handoutMasterIdLst>
  <p:sldIdLst>
    <p:sldId id="308" r:id="rId2"/>
    <p:sldId id="306"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68" r:id="rId21"/>
    <p:sldId id="269" r:id="rId22"/>
    <p:sldId id="299" r:id="rId23"/>
    <p:sldId id="310" r:id="rId24"/>
    <p:sldId id="300" r:id="rId25"/>
    <p:sldId id="264" r:id="rId26"/>
    <p:sldId id="265" r:id="rId27"/>
    <p:sldId id="279" r:id="rId28"/>
    <p:sldId id="266" r:id="rId29"/>
    <p:sldId id="267" r:id="rId30"/>
    <p:sldId id="270" r:id="rId31"/>
    <p:sldId id="272" r:id="rId32"/>
    <p:sldId id="304" r:id="rId33"/>
    <p:sldId id="274" r:id="rId34"/>
    <p:sldId id="305" r:id="rId35"/>
    <p:sldId id="276" r:id="rId36"/>
    <p:sldId id="277" r:id="rId37"/>
    <p:sldId id="301" r:id="rId38"/>
    <p:sldId id="309" r:id="rId3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000"/>
    <a:srgbClr val="2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napToGrid="0">
      <p:cViewPr varScale="1">
        <p:scale>
          <a:sx n="88" d="100"/>
          <a:sy n="88" d="100"/>
        </p:scale>
        <p:origin x="34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3"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1050;&#1085;&#1080;&#1075;&#1072;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25"/>
          <c:dPt>
            <c:idx val="2"/>
            <c:bubble3D val="0"/>
            <c:spPr>
              <a:ln>
                <a:solidFill>
                  <a:srgbClr val="4F81BD"/>
                </a:solidFill>
              </a:ln>
            </c:spPr>
            <c:extLst>
              <c:ext xmlns:c16="http://schemas.microsoft.com/office/drawing/2014/chart" uri="{C3380CC4-5D6E-409C-BE32-E72D297353CC}">
                <c16:uniqueId val="{00000000-80DA-40C2-A4E6-08E256630DB3}"/>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Лист2!$A$5:$A$8</c:f>
              <c:strCache>
                <c:ptCount val="4"/>
                <c:pt idx="0">
                  <c:v>Долг</c:v>
                </c:pt>
                <c:pt idx="1">
                  <c:v>Частный капитал</c:v>
                </c:pt>
                <c:pt idx="2">
                  <c:v>Гос. Финансирование</c:v>
                </c:pt>
                <c:pt idx="3">
                  <c:v>Государственные субсидии</c:v>
                </c:pt>
              </c:strCache>
            </c:strRef>
          </c:cat>
          <c:val>
            <c:numRef>
              <c:f>Лист2!$B$5:$B$8</c:f>
              <c:numCache>
                <c:formatCode>General</c:formatCode>
                <c:ptCount val="4"/>
                <c:pt idx="0">
                  <c:v>35.041000000000004</c:v>
                </c:pt>
                <c:pt idx="1">
                  <c:v>12.029</c:v>
                </c:pt>
                <c:pt idx="2">
                  <c:v>1.046</c:v>
                </c:pt>
                <c:pt idx="3">
                  <c:v>4.1839999999999966</c:v>
                </c:pt>
              </c:numCache>
            </c:numRef>
          </c:val>
          <c:extLst>
            <c:ext xmlns:c16="http://schemas.microsoft.com/office/drawing/2014/chart" uri="{C3380CC4-5D6E-409C-BE32-E72D297353CC}">
              <c16:uniqueId val="{00000001-80DA-40C2-A4E6-08E256630DB3}"/>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8683407323088386"/>
          <c:y val="0.20168939562270904"/>
          <c:w val="0.30350185595816631"/>
          <c:h val="0.42890207966311888"/>
        </c:manualLayout>
      </c:layout>
      <c:overlay val="0"/>
    </c:legend>
    <c:plotVisOnly val="1"/>
    <c:dispBlanksAs val="zero"/>
    <c:showDLblsOverMax val="0"/>
  </c:chart>
  <c:txPr>
    <a:bodyPr/>
    <a:lstStyle/>
    <a:p>
      <a:pPr>
        <a:defRPr sz="2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800"/>
            </a:pPr>
            <a:r>
              <a:rPr lang="ru-RU" sz="2800" dirty="0">
                <a:solidFill>
                  <a:srgbClr val="9E002D"/>
                </a:solidFill>
              </a:rPr>
              <a:t> </a:t>
            </a:r>
            <a:r>
              <a:rPr lang="ru-RU" sz="4000" dirty="0" smtClean="0">
                <a:solidFill>
                  <a:srgbClr val="9E002D"/>
                </a:solidFill>
                <a:latin typeface="Arial" pitchFamily="34" charset="0"/>
                <a:cs typeface="Arial" pitchFamily="34" charset="0"/>
              </a:rPr>
              <a:t>157 </a:t>
            </a:r>
            <a:r>
              <a:rPr lang="ru-RU" sz="4000" dirty="0" err="1">
                <a:solidFill>
                  <a:srgbClr val="9E002D"/>
                </a:solidFill>
                <a:latin typeface="Arial" pitchFamily="34" charset="0"/>
                <a:cs typeface="Arial" pitchFamily="34" charset="0"/>
              </a:rPr>
              <a:t>трлн</a:t>
            </a:r>
            <a:r>
              <a:rPr lang="ru-RU" sz="4000" dirty="0">
                <a:solidFill>
                  <a:srgbClr val="9E002D"/>
                </a:solidFill>
                <a:latin typeface="Arial" pitchFamily="34" charset="0"/>
                <a:cs typeface="Arial" pitchFamily="34" charset="0"/>
              </a:rPr>
              <a:t> руб. </a:t>
            </a:r>
            <a:r>
              <a:rPr lang="ru-RU" sz="4000" b="0" dirty="0" smtClean="0">
                <a:solidFill>
                  <a:srgbClr val="002060"/>
                </a:solidFill>
                <a:latin typeface="Arial" pitchFamily="34" charset="0"/>
                <a:cs typeface="Arial" pitchFamily="34" charset="0"/>
              </a:rPr>
              <a:t>(+18%),</a:t>
            </a:r>
            <a:r>
              <a:rPr lang="ru-RU" sz="4000" b="0" baseline="0" dirty="0" smtClean="0">
                <a:solidFill>
                  <a:srgbClr val="002060"/>
                </a:solidFill>
                <a:latin typeface="Arial" pitchFamily="34" charset="0"/>
                <a:cs typeface="Arial" pitchFamily="34" charset="0"/>
              </a:rPr>
              <a:t> </a:t>
            </a:r>
            <a:r>
              <a:rPr lang="ru-RU" sz="3600" b="0" dirty="0">
                <a:latin typeface="Arial" pitchFamily="34" charset="0"/>
                <a:cs typeface="Arial" pitchFamily="34" charset="0"/>
              </a:rPr>
              <a:t>на </a:t>
            </a:r>
            <a:r>
              <a:rPr lang="ru-RU" sz="3600" b="0" dirty="0" smtClean="0">
                <a:latin typeface="Arial" pitchFamily="34" charset="0"/>
                <a:cs typeface="Arial" pitchFamily="34" charset="0"/>
              </a:rPr>
              <a:t>01.01.2022</a:t>
            </a:r>
            <a:r>
              <a:rPr lang="ru-RU" sz="3600" b="0" baseline="0" dirty="0" smtClean="0">
                <a:latin typeface="Arial" pitchFamily="34" charset="0"/>
                <a:cs typeface="Arial" pitchFamily="34" charset="0"/>
              </a:rPr>
              <a:t> </a:t>
            </a:r>
            <a:endParaRPr lang="ru-RU" sz="3600" b="0" dirty="0">
              <a:latin typeface="Arial" pitchFamily="34" charset="0"/>
              <a:cs typeface="Arial" pitchFamily="34" charset="0"/>
            </a:endParaRPr>
          </a:p>
        </c:rich>
      </c:tx>
      <c:layout>
        <c:manualLayout>
          <c:xMode val="edge"/>
          <c:yMode val="edge"/>
          <c:x val="0.27421323926865832"/>
          <c:y val="4.0467555606644064E-2"/>
        </c:manualLayout>
      </c:layout>
      <c:overlay val="0"/>
    </c:title>
    <c:autoTitleDeleted val="0"/>
    <c:plotArea>
      <c:layout>
        <c:manualLayout>
          <c:layoutTarget val="inner"/>
          <c:xMode val="edge"/>
          <c:yMode val="edge"/>
          <c:x val="2.6628160333461503E-2"/>
          <c:y val="0.21905914132997123"/>
          <c:w val="0.41043580489938802"/>
          <c:h val="0.61641684677536157"/>
        </c:manualLayout>
      </c:layout>
      <c:pieChart>
        <c:varyColors val="1"/>
        <c:ser>
          <c:idx val="0"/>
          <c:order val="0"/>
          <c:tx>
            <c:strRef>
              <c:f>Лист2!$B$1</c:f>
              <c:strCache>
                <c:ptCount val="1"/>
                <c:pt idx="0">
                  <c:v>  01.01.2015</c:v>
                </c:pt>
              </c:strCache>
            </c:strRef>
          </c:tx>
          <c:explosion val="25"/>
          <c:dPt>
            <c:idx val="0"/>
            <c:bubble3D val="0"/>
            <c:explosion val="31"/>
            <c:spPr>
              <a:solidFill>
                <a:srgbClr val="172C6C"/>
              </a:solidFill>
            </c:spPr>
            <c:extLst>
              <c:ext xmlns:c16="http://schemas.microsoft.com/office/drawing/2014/chart" uri="{C3380CC4-5D6E-409C-BE32-E72D297353CC}">
                <c16:uniqueId val="{00000000-E6C0-4753-B11F-445A8204E3DC}"/>
              </c:ext>
            </c:extLst>
          </c:dPt>
          <c:dLbls>
            <c:dLbl>
              <c:idx val="0"/>
              <c:layout/>
              <c:tx>
                <c:rich>
                  <a:bodyPr/>
                  <a:lstStyle/>
                  <a:p>
                    <a:r>
                      <a:rPr lang="en-US" sz="2800" dirty="0" smtClean="0">
                        <a:latin typeface="Arial" pitchFamily="34" charset="0"/>
                        <a:cs typeface="Arial" pitchFamily="34" charset="0"/>
                      </a:rPr>
                      <a:t>120 (76%)</a:t>
                    </a:r>
                    <a:endParaRPr lang="en-US" sz="2800" dirty="0">
                      <a:latin typeface="Arial" pitchFamily="34" charset="0"/>
                      <a:cs typeface="Arial" pitchFamily="34" charset="0"/>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C0-4753-B11F-445A8204E3DC}"/>
                </c:ext>
              </c:extLst>
            </c:dLbl>
            <c:spPr>
              <a:noFill/>
              <a:ln>
                <a:noFill/>
              </a:ln>
              <a:effectLst/>
            </c:spPr>
            <c:txPr>
              <a:bodyPr/>
              <a:lstStyle/>
              <a:p>
                <a:pPr>
                  <a:defRPr>
                    <a:solidFill>
                      <a:srgbClr val="FFFFFF"/>
                    </a:solidFill>
                  </a:defRPr>
                </a:pPr>
                <a:endParaRPr lang="ru-RU"/>
              </a:p>
            </c:txPr>
            <c:showLegendKey val="0"/>
            <c:showVal val="0"/>
            <c:showCatName val="0"/>
            <c:showSerName val="0"/>
            <c:showPercent val="0"/>
            <c:showBubbleSize val="0"/>
            <c:extLst>
              <c:ext xmlns:c15="http://schemas.microsoft.com/office/drawing/2012/chart" uri="{CE6537A1-D6FC-4f65-9D91-7224C49458BB}"/>
            </c:extLst>
          </c:dLbls>
          <c:cat>
            <c:strRef>
              <c:f>Лист2!$A$2:$A$7</c:f>
              <c:strCache>
                <c:ptCount val="6"/>
                <c:pt idx="0">
                  <c:v>Банки                     </c:v>
                </c:pt>
                <c:pt idx="1">
                  <c:v>НПФ                        </c:v>
                </c:pt>
                <c:pt idx="2">
                  <c:v>ПИФы                      </c:v>
                </c:pt>
                <c:pt idx="3">
                  <c:v>Страховщики         </c:v>
                </c:pt>
                <c:pt idx="4">
                  <c:v>РЦБ  </c:v>
                </c:pt>
                <c:pt idx="5">
                  <c:v>МФО                             </c:v>
                </c:pt>
              </c:strCache>
            </c:strRef>
          </c:cat>
          <c:val>
            <c:numRef>
              <c:f>Лист2!$B$2:$B$7</c:f>
              <c:numCache>
                <c:formatCode>General</c:formatCode>
                <c:ptCount val="6"/>
                <c:pt idx="0">
                  <c:v>77653</c:v>
                </c:pt>
                <c:pt idx="1">
                  <c:v>2187</c:v>
                </c:pt>
                <c:pt idx="2">
                  <c:v>2409</c:v>
                </c:pt>
                <c:pt idx="3">
                  <c:v>1547</c:v>
                </c:pt>
                <c:pt idx="4">
                  <c:v>756</c:v>
                </c:pt>
                <c:pt idx="5">
                  <c:v>57</c:v>
                </c:pt>
              </c:numCache>
            </c:numRef>
          </c:val>
          <c:extLst>
            <c:ext xmlns:c16="http://schemas.microsoft.com/office/drawing/2014/chart" uri="{C3380CC4-5D6E-409C-BE32-E72D297353CC}">
              <c16:uniqueId val="{00000001-E6C0-4753-B11F-445A8204E3D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1442432560924121"/>
          <c:y val="0.34865132796222531"/>
          <c:w val="0.25952775554376639"/>
          <c:h val="0.53750465289536808"/>
        </c:manualLayout>
      </c:layout>
      <c:overlay val="0"/>
    </c:legend>
    <c:plotVisOnly val="1"/>
    <c:dispBlanksAs val="zero"/>
    <c:showDLblsOverMax val="0"/>
  </c:chart>
  <c:txPr>
    <a:bodyPr/>
    <a:lstStyle/>
    <a:p>
      <a:pPr>
        <a:defRPr sz="3200"/>
      </a:pPr>
      <a:endParaRPr lang="ru-RU"/>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598635616980349"/>
          <c:y val="0"/>
          <c:w val="0.71098224958331191"/>
          <c:h val="0.94008711140835555"/>
        </c:manualLayout>
      </c:layout>
      <c:barChart>
        <c:barDir val="bar"/>
        <c:grouping val="clustered"/>
        <c:varyColors val="0"/>
        <c:ser>
          <c:idx val="0"/>
          <c:order val="0"/>
          <c:tx>
            <c:strRef>
              <c:f>Лист1!$B$1</c:f>
              <c:strCache>
                <c:ptCount val="1"/>
                <c:pt idx="0">
                  <c:v>2020</c:v>
                </c:pt>
              </c:strCache>
            </c:strRef>
          </c:tx>
          <c:spPr>
            <a:solidFill>
              <a:srgbClr val="2C53CE"/>
            </a:solidFill>
          </c:spPr>
          <c:invertIfNegative val="0"/>
          <c:dLbls>
            <c:spPr>
              <a:noFill/>
              <a:ln>
                <a:noFill/>
              </a:ln>
              <a:effectLst/>
            </c:spPr>
            <c:txPr>
              <a:bodyPr wrap="square" lIns="38100" tIns="19050" rIns="38100" bIns="19050" anchor="ctr">
                <a:spAutoFit/>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Создание новых рабочих мест</c:v>
                </c:pt>
                <c:pt idx="1">
                  <c:v>Увеличение производственной мощности с расширением номенклатуры продукции</c:v>
                </c:pt>
                <c:pt idx="2">
                  <c:v>Охрана окружающей среды</c:v>
                </c:pt>
                <c:pt idx="3">
                  <c:v>Введение новых производственных технологий</c:v>
                </c:pt>
                <c:pt idx="4">
                  <c:v>Увеличение производственной мощности с неизменной номенклатурой продукции</c:v>
                </c:pt>
                <c:pt idx="5">
                  <c:v>Снижение себестоимости продукции</c:v>
                </c:pt>
                <c:pt idx="6">
                  <c:v>Экономия энергоресурсов</c:v>
                </c:pt>
                <c:pt idx="7">
                  <c:v>Автоматизация или механизация существующего производственного процесса</c:v>
                </c:pt>
                <c:pt idx="8">
                  <c:v>Замена изношенной техники и оборудования</c:v>
                </c:pt>
              </c:strCache>
            </c:strRef>
          </c:cat>
          <c:val>
            <c:numRef>
              <c:f>Лист1!$B$2:$B$10</c:f>
              <c:numCache>
                <c:formatCode>General</c:formatCode>
                <c:ptCount val="9"/>
                <c:pt idx="0">
                  <c:v>21</c:v>
                </c:pt>
                <c:pt idx="1">
                  <c:v>26</c:v>
                </c:pt>
                <c:pt idx="2">
                  <c:v>31</c:v>
                </c:pt>
                <c:pt idx="3">
                  <c:v>33</c:v>
                </c:pt>
                <c:pt idx="4">
                  <c:v>35</c:v>
                </c:pt>
                <c:pt idx="5">
                  <c:v>37</c:v>
                </c:pt>
                <c:pt idx="6">
                  <c:v>38</c:v>
                </c:pt>
                <c:pt idx="7">
                  <c:v>51</c:v>
                </c:pt>
                <c:pt idx="8">
                  <c:v>67</c:v>
                </c:pt>
              </c:numCache>
            </c:numRef>
          </c:val>
          <c:extLst>
            <c:ext xmlns:c16="http://schemas.microsoft.com/office/drawing/2014/chart" uri="{C3380CC4-5D6E-409C-BE32-E72D297353CC}">
              <c16:uniqueId val="{00000000-0DFF-494B-AA24-9559D07ECF84}"/>
            </c:ext>
          </c:extLst>
        </c:ser>
        <c:ser>
          <c:idx val="1"/>
          <c:order val="1"/>
          <c:tx>
            <c:strRef>
              <c:f>Лист1!$C$1</c:f>
              <c:strCache>
                <c:ptCount val="1"/>
                <c:pt idx="0">
                  <c:v>2021</c:v>
                </c:pt>
              </c:strCache>
            </c:strRef>
          </c:tx>
          <c:spPr>
            <a:solidFill>
              <a:srgbClr val="940E0E"/>
            </a:solidFill>
            <a:ln>
              <a:solidFill>
                <a:srgbClr val="66FFFF"/>
              </a:solidFill>
            </a:ln>
          </c:spPr>
          <c:invertIfNegative val="0"/>
          <c:dLbls>
            <c:spPr>
              <a:noFill/>
              <a:ln>
                <a:noFill/>
              </a:ln>
              <a:effectLst/>
            </c:spPr>
            <c:txPr>
              <a:bodyPr wrap="square" lIns="38100" tIns="19050" rIns="38100" bIns="19050" anchor="ctr">
                <a:spAutoFit/>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Создание новых рабочих мест</c:v>
                </c:pt>
                <c:pt idx="1">
                  <c:v>Увеличение производственной мощности с расширением номенклатуры продукции</c:v>
                </c:pt>
                <c:pt idx="2">
                  <c:v>Охрана окружающей среды</c:v>
                </c:pt>
                <c:pt idx="3">
                  <c:v>Введение новых производственных технологий</c:v>
                </c:pt>
                <c:pt idx="4">
                  <c:v>Увеличение производственной мощности с неизменной номенклатурой продукции</c:v>
                </c:pt>
                <c:pt idx="5">
                  <c:v>Снижение себестоимости продукции</c:v>
                </c:pt>
                <c:pt idx="6">
                  <c:v>Экономия энергоресурсов</c:v>
                </c:pt>
                <c:pt idx="7">
                  <c:v>Автоматизация или механизация существующего производственного процесса</c:v>
                </c:pt>
                <c:pt idx="8">
                  <c:v>Замена изношенной техники и оборудования</c:v>
                </c:pt>
              </c:strCache>
            </c:strRef>
          </c:cat>
          <c:val>
            <c:numRef>
              <c:f>Лист1!$C$2:$C$10</c:f>
              <c:numCache>
                <c:formatCode>General</c:formatCode>
                <c:ptCount val="9"/>
                <c:pt idx="0">
                  <c:v>22</c:v>
                </c:pt>
                <c:pt idx="1">
                  <c:v>27</c:v>
                </c:pt>
                <c:pt idx="2">
                  <c:v>31</c:v>
                </c:pt>
                <c:pt idx="3">
                  <c:v>34</c:v>
                </c:pt>
                <c:pt idx="4">
                  <c:v>35</c:v>
                </c:pt>
                <c:pt idx="5">
                  <c:v>37</c:v>
                </c:pt>
                <c:pt idx="6">
                  <c:v>39</c:v>
                </c:pt>
                <c:pt idx="7">
                  <c:v>52</c:v>
                </c:pt>
                <c:pt idx="8">
                  <c:v>69</c:v>
                </c:pt>
              </c:numCache>
            </c:numRef>
          </c:val>
          <c:extLst>
            <c:ext xmlns:c16="http://schemas.microsoft.com/office/drawing/2014/chart" uri="{C3380CC4-5D6E-409C-BE32-E72D297353CC}">
              <c16:uniqueId val="{00000001-0DFF-494B-AA24-9559D07ECF84}"/>
            </c:ext>
          </c:extLst>
        </c:ser>
        <c:ser>
          <c:idx val="2"/>
          <c:order val="2"/>
          <c:tx>
            <c:strRef>
              <c:f>Лист1!$D$1</c:f>
              <c:strCache>
                <c:ptCount val="1"/>
                <c:pt idx="0">
                  <c:v>2022</c:v>
                </c:pt>
              </c:strCache>
            </c:strRef>
          </c:tx>
          <c:spPr>
            <a:solidFill>
              <a:srgbClr val="69A12B"/>
            </a:solidFill>
          </c:spPr>
          <c:invertIfNegative val="0"/>
          <c:dLbls>
            <c:spPr>
              <a:noFill/>
              <a:ln>
                <a:noFill/>
              </a:ln>
              <a:effectLst/>
            </c:spPr>
            <c:txPr>
              <a:bodyPr wrap="square" lIns="38100" tIns="19050" rIns="38100" bIns="19050" anchor="ctr">
                <a:spAutoFit/>
              </a:bodyPr>
              <a:lstStyle/>
              <a:p>
                <a:pPr>
                  <a:defRPr sz="12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Лист1!$A$2:$A$10</c:f>
              <c:strCache>
                <c:ptCount val="9"/>
                <c:pt idx="0">
                  <c:v>Создание новых рабочих мест</c:v>
                </c:pt>
                <c:pt idx="1">
                  <c:v>Увеличение производственной мощности с расширением номенклатуры продукции</c:v>
                </c:pt>
                <c:pt idx="2">
                  <c:v>Охрана окружающей среды</c:v>
                </c:pt>
                <c:pt idx="3">
                  <c:v>Введение новых производственных технологий</c:v>
                </c:pt>
                <c:pt idx="4">
                  <c:v>Увеличение производственной мощности с неизменной номенклатурой продукции</c:v>
                </c:pt>
                <c:pt idx="5">
                  <c:v>Снижение себестоимости продукции</c:v>
                </c:pt>
                <c:pt idx="6">
                  <c:v>Экономия энергоресурсов</c:v>
                </c:pt>
                <c:pt idx="7">
                  <c:v>Автоматизация или механизация существующего производственного процесса</c:v>
                </c:pt>
                <c:pt idx="8">
                  <c:v>Замена изношенной техники и оборудования</c:v>
                </c:pt>
              </c:strCache>
            </c:strRef>
          </c:cat>
          <c:val>
            <c:numRef>
              <c:f>Лист1!$D$2:$D$10</c:f>
              <c:numCache>
                <c:formatCode>General</c:formatCode>
                <c:ptCount val="9"/>
                <c:pt idx="0">
                  <c:v>23</c:v>
                </c:pt>
                <c:pt idx="1">
                  <c:v>26</c:v>
                </c:pt>
                <c:pt idx="2">
                  <c:v>31</c:v>
                </c:pt>
                <c:pt idx="3">
                  <c:v>35</c:v>
                </c:pt>
                <c:pt idx="4">
                  <c:v>38</c:v>
                </c:pt>
                <c:pt idx="5">
                  <c:v>38</c:v>
                </c:pt>
                <c:pt idx="6">
                  <c:v>40</c:v>
                </c:pt>
                <c:pt idx="7">
                  <c:v>55</c:v>
                </c:pt>
                <c:pt idx="8">
                  <c:v>71</c:v>
                </c:pt>
              </c:numCache>
            </c:numRef>
          </c:val>
          <c:extLst>
            <c:ext xmlns:c16="http://schemas.microsoft.com/office/drawing/2014/chart" uri="{C3380CC4-5D6E-409C-BE32-E72D297353CC}">
              <c16:uniqueId val="{00000002-0DFF-494B-AA24-9559D07ECF84}"/>
            </c:ext>
          </c:extLst>
        </c:ser>
        <c:dLbls>
          <c:showLegendKey val="0"/>
          <c:showVal val="0"/>
          <c:showCatName val="0"/>
          <c:showSerName val="0"/>
          <c:showPercent val="0"/>
          <c:showBubbleSize val="0"/>
        </c:dLbls>
        <c:gapWidth val="150"/>
        <c:axId val="163477760"/>
        <c:axId val="163479552"/>
      </c:barChart>
      <c:catAx>
        <c:axId val="163477760"/>
        <c:scaling>
          <c:orientation val="minMax"/>
        </c:scaling>
        <c:delete val="0"/>
        <c:axPos val="l"/>
        <c:numFmt formatCode="General" sourceLinked="1"/>
        <c:majorTickMark val="out"/>
        <c:minorTickMark val="none"/>
        <c:tickLblPos val="nextTo"/>
        <c:txPr>
          <a:bodyPr/>
          <a:lstStyle/>
          <a:p>
            <a:pPr>
              <a:defRPr sz="2400"/>
            </a:pPr>
            <a:endParaRPr lang="ru-RU"/>
          </a:p>
        </c:txPr>
        <c:crossAx val="163479552"/>
        <c:crosses val="autoZero"/>
        <c:auto val="1"/>
        <c:lblAlgn val="ctr"/>
        <c:lblOffset val="100"/>
        <c:noMultiLvlLbl val="0"/>
      </c:catAx>
      <c:valAx>
        <c:axId val="163479552"/>
        <c:scaling>
          <c:orientation val="minMax"/>
        </c:scaling>
        <c:delete val="0"/>
        <c:axPos val="b"/>
        <c:majorGridlines/>
        <c:numFmt formatCode="General" sourceLinked="1"/>
        <c:majorTickMark val="out"/>
        <c:minorTickMark val="none"/>
        <c:tickLblPos val="nextTo"/>
        <c:crossAx val="163477760"/>
        <c:crosses val="autoZero"/>
        <c:crossBetween val="between"/>
      </c:valAx>
    </c:plotArea>
    <c:legend>
      <c:legendPos val="r"/>
      <c:layout>
        <c:manualLayout>
          <c:xMode val="edge"/>
          <c:yMode val="edge"/>
          <c:x val="0.86915341921321199"/>
          <c:y val="0.39776244653323178"/>
          <c:w val="9.1374782960960493E-2"/>
          <c:h val="0.37416884166196568"/>
        </c:manualLayout>
      </c:layout>
      <c:overlay val="0"/>
    </c:legend>
    <c:plotVisOnly val="1"/>
    <c:dispBlanksAs val="gap"/>
    <c:showDLblsOverMax val="0"/>
  </c:chart>
  <c:txPr>
    <a:bodyPr/>
    <a:lstStyle/>
    <a:p>
      <a:pPr>
        <a:defRPr sz="1800"/>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0.11057</cdr:x>
      <cdr:y>0.14013</cdr:y>
    </cdr:from>
    <cdr:to>
      <cdr:x>0.22931</cdr:x>
      <cdr:y>0.20406</cdr:y>
    </cdr:to>
    <cdr:sp macro="" textlink="">
      <cdr:nvSpPr>
        <cdr:cNvPr id="2" name="TextBox 1"/>
        <cdr:cNvSpPr txBox="1"/>
      </cdr:nvSpPr>
      <cdr:spPr>
        <a:xfrm xmlns:a="http://schemas.openxmlformats.org/drawingml/2006/main">
          <a:off x="1923084" y="1353465"/>
          <a:ext cx="2065203" cy="617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800" b="1" dirty="0" smtClean="0">
              <a:latin typeface="Arial" pitchFamily="34" charset="0"/>
              <a:cs typeface="Arial" pitchFamily="34" charset="0"/>
            </a:rPr>
            <a:t>37 (24%)</a:t>
          </a:r>
          <a:endParaRPr lang="ru-RU" sz="2800" b="1" dirty="0">
            <a:latin typeface="Arial" pitchFamily="34" charset="0"/>
            <a:cs typeface="Arial" pitchFamily="34" charset="0"/>
          </a:endParaRPr>
        </a:p>
      </cdr:txBody>
    </cdr:sp>
  </cdr:relSizeAnchor>
  <cdr:relSizeAnchor xmlns:cdr="http://schemas.openxmlformats.org/drawingml/2006/chartDrawing">
    <cdr:from>
      <cdr:x>0.50962</cdr:x>
      <cdr:y>0.22666</cdr:y>
    </cdr:from>
    <cdr:to>
      <cdr:x>0.62274</cdr:x>
      <cdr:y>0.23863</cdr:y>
    </cdr:to>
    <cdr:sp macro="" textlink="">
      <cdr:nvSpPr>
        <cdr:cNvPr id="4" name="TextBox 3"/>
        <cdr:cNvSpPr txBox="1"/>
      </cdr:nvSpPr>
      <cdr:spPr>
        <a:xfrm xmlns:a="http://schemas.openxmlformats.org/drawingml/2006/main">
          <a:off x="10344847" y="2216595"/>
          <a:ext cx="2296191" cy="1170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ru-RU" sz="2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85CD131-DEAE-4A4A-B526-E4CD4EA5DB7C}" type="datetimeFigureOut">
              <a:rPr lang="ru-RU" smtClean="0"/>
              <a:t>25.05.2023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43ED1F-F9A9-4E74-82D8-3679129C02EB}" type="slidenum">
              <a:rPr lang="ru-RU" smtClean="0"/>
              <a:t>‹#›</a:t>
            </a:fld>
            <a:endParaRPr lang="ru-RU"/>
          </a:p>
        </p:txBody>
      </p:sp>
    </p:spTree>
    <p:extLst>
      <p:ext uri="{BB962C8B-B14F-4D97-AF65-F5344CB8AC3E}">
        <p14:creationId xmlns:p14="http://schemas.microsoft.com/office/powerpoint/2010/main" val="2933504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7138C11-5CA1-4C3A-8856-F3B0761D74E0}" type="datetimeFigureOut">
              <a:rPr lang="ru-RU" smtClean="0"/>
              <a:t>25.05.2023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6479C06-DFD2-4E41-AEEA-3B487FD0766F}" type="slidenum">
              <a:rPr lang="ru-RU" smtClean="0"/>
              <a:t>‹#›</a:t>
            </a:fld>
            <a:endParaRPr lang="ru-RU"/>
          </a:p>
        </p:txBody>
      </p:sp>
    </p:spTree>
    <p:extLst>
      <p:ext uri="{BB962C8B-B14F-4D97-AF65-F5344CB8AC3E}">
        <p14:creationId xmlns:p14="http://schemas.microsoft.com/office/powerpoint/2010/main" val="33773137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3161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EDE05F-74FC-41F2-9872-1066A13F9805}" type="datetime1">
              <a:rPr lang="ru-RU" smtClean="0"/>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216085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2ACCD2-ED9A-40A3-AAAC-8FD7324D3AD9}" type="datetime1">
              <a:rPr lang="ru-RU" smtClean="0"/>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67131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709EA5-7E94-4B2D-8BE5-5887C4D4EC0E}" type="datetime1">
              <a:rPr lang="ru-RU" smtClean="0"/>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47759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F7A0B0-A52F-4A54-B40F-CAF29C13E1CF}" type="datetime1">
              <a:rPr lang="ru-RU" smtClean="0"/>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76776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FFA8D6-B471-4B01-81E4-7E2A9B983398}" type="datetime1">
              <a:rPr lang="ru-RU" smtClean="0"/>
              <a:t>25.05.2023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6255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1D40A9-7BCB-4692-873E-9D335949B9CE}" type="datetime1">
              <a:rPr lang="ru-RU" smtClean="0"/>
              <a:t>25.05.2023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2944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EC19A2-CB29-4476-861B-2190B3551095}" type="datetime1">
              <a:rPr lang="ru-RU" smtClean="0"/>
              <a:t>25.05.2023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60877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EEFA13D-DAA1-4835-A83B-F54255224036}" type="datetime1">
              <a:rPr lang="ru-RU" smtClean="0"/>
              <a:t>25.05.2023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27812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A49C83-7415-462A-AFCE-437F7801A8F9}" type="datetime1">
              <a:rPr lang="ru-RU" smtClean="0"/>
              <a:t>25.05.2023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644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4AA25B3-3722-4CB3-843D-7D45EE3516FA}" type="datetime1">
              <a:rPr lang="ru-RU" smtClean="0"/>
              <a:t>25.05.2023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6871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91020E7-4245-427A-A497-BB4A3FB998A1}" type="datetime1">
              <a:rPr lang="ru-RU" smtClean="0"/>
              <a:t>25.05.2023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D01F72-E690-40BC-872B-0C7B51570B04}" type="slidenum">
              <a:rPr lang="ru-RU" smtClean="0"/>
              <a:t>‹#›</a:t>
            </a:fld>
            <a:endParaRPr lang="ru-RU"/>
          </a:p>
        </p:txBody>
      </p:sp>
    </p:spTree>
    <p:extLst>
      <p:ext uri="{BB962C8B-B14F-4D97-AF65-F5344CB8AC3E}">
        <p14:creationId xmlns:p14="http://schemas.microsoft.com/office/powerpoint/2010/main" val="122132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18359-4D02-4F15-8181-EC9FF163E101}" type="datetime1">
              <a:rPr lang="ru-RU" smtClean="0"/>
              <a:t>25.05.2023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01F72-E690-40BC-872B-0C7B51570B04}" type="slidenum">
              <a:rPr lang="ru-RU" smtClean="0"/>
              <a:t>‹#›</a:t>
            </a:fld>
            <a:endParaRPr lang="ru-RU"/>
          </a:p>
        </p:txBody>
      </p:sp>
    </p:spTree>
    <p:extLst>
      <p:ext uri="{BB962C8B-B14F-4D97-AF65-F5344CB8AC3E}">
        <p14:creationId xmlns:p14="http://schemas.microsoft.com/office/powerpoint/2010/main" val="1243527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6617" y="5442857"/>
            <a:ext cx="9039498" cy="1176066"/>
          </a:xfrm>
        </p:spPr>
        <p:txBody>
          <a:bodyPr>
            <a:noAutofit/>
          </a:bodyPr>
          <a:lstStyle/>
          <a:p>
            <a:pPr algn="ctr"/>
            <a:r>
              <a:rPr lang="ru-RU" b="1" dirty="0" smtClean="0">
                <a:solidFill>
                  <a:srgbClr val="2E0000"/>
                </a:solidFill>
              </a:rPr>
              <a:t>К выступлению первого      заместителя Руководителя фракции КПРФ в ГД ФС РФ</a:t>
            </a:r>
            <a:br>
              <a:rPr lang="ru-RU" b="1" dirty="0" smtClean="0">
                <a:solidFill>
                  <a:srgbClr val="2E0000"/>
                </a:solidFill>
              </a:rPr>
            </a:br>
            <a:r>
              <a:rPr lang="ru-RU" b="1" dirty="0" smtClean="0">
                <a:solidFill>
                  <a:srgbClr val="2E0000"/>
                </a:solidFill>
              </a:rPr>
              <a:t>Н</a:t>
            </a:r>
            <a:r>
              <a:rPr lang="en-US" b="1" dirty="0" smtClean="0">
                <a:solidFill>
                  <a:srgbClr val="2E0000"/>
                </a:solidFill>
              </a:rPr>
              <a:t>.</a:t>
            </a:r>
            <a:r>
              <a:rPr lang="ru-RU" b="1" dirty="0" smtClean="0">
                <a:solidFill>
                  <a:srgbClr val="2E0000"/>
                </a:solidFill>
              </a:rPr>
              <a:t>В</a:t>
            </a:r>
            <a:r>
              <a:rPr lang="en-US" b="1" dirty="0" smtClean="0">
                <a:solidFill>
                  <a:srgbClr val="2E0000"/>
                </a:solidFill>
              </a:rPr>
              <a:t>.</a:t>
            </a:r>
            <a:r>
              <a:rPr lang="ru-RU" b="1" dirty="0" smtClean="0">
                <a:solidFill>
                  <a:srgbClr val="2E0000"/>
                </a:solidFill>
              </a:rPr>
              <a:t> Коломейцева</a:t>
            </a:r>
            <a:br>
              <a:rPr lang="ru-RU" b="1" dirty="0" smtClean="0">
                <a:solidFill>
                  <a:srgbClr val="2E0000"/>
                </a:solidFill>
              </a:rPr>
            </a:br>
            <a:r>
              <a:rPr lang="ru-RU" b="1" dirty="0" smtClean="0">
                <a:solidFill>
                  <a:srgbClr val="2E0000"/>
                </a:solidFill>
              </a:rPr>
              <a:t> </a:t>
            </a:r>
            <a:r>
              <a:rPr lang="en-US" b="1" dirty="0" smtClean="0">
                <a:solidFill>
                  <a:srgbClr val="2E0000"/>
                </a:solidFill>
              </a:rPr>
              <a:t> </a:t>
            </a:r>
            <a:r>
              <a:rPr lang="ru-RU" b="1" dirty="0" smtClean="0">
                <a:solidFill>
                  <a:srgbClr val="2E0000"/>
                </a:solidFill>
              </a:rPr>
              <a:t/>
            </a:r>
            <a:br>
              <a:rPr lang="ru-RU" b="1" dirty="0" smtClean="0">
                <a:solidFill>
                  <a:srgbClr val="2E0000"/>
                </a:solidFill>
              </a:rPr>
            </a:br>
            <a:endParaRPr lang="ru-RU" b="1" dirty="0">
              <a:solidFill>
                <a:srgbClr val="2E0000"/>
              </a:solidFill>
            </a:endParaRPr>
          </a:p>
        </p:txBody>
      </p:sp>
    </p:spTree>
    <p:extLst>
      <p:ext uri="{BB962C8B-B14F-4D97-AF65-F5344CB8AC3E}">
        <p14:creationId xmlns:p14="http://schemas.microsoft.com/office/powerpoint/2010/main" val="248215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6410" y="152400"/>
            <a:ext cx="10080240" cy="493204"/>
          </a:xfrm>
        </p:spPr>
        <p:txBody>
          <a:bodyPr/>
          <a:lstStyle/>
          <a:p>
            <a:r>
              <a:rPr lang="ru-RU" sz="2200" b="1" dirty="0">
                <a:solidFill>
                  <a:srgbClr val="9E002D"/>
                </a:solidFill>
                <a:latin typeface="Arial" pitchFamily="34" charset="0"/>
                <a:cs typeface="Arial" pitchFamily="34" charset="0"/>
                <a:sym typeface="Lato" charset="0"/>
              </a:rPr>
              <a:t>Структура инвестиций в основной капитал в России </a:t>
            </a:r>
            <a:r>
              <a:rPr lang="ru-RU" sz="2200" dirty="0">
                <a:solidFill>
                  <a:srgbClr val="002060"/>
                </a:solidFill>
                <a:latin typeface="Arial" pitchFamily="34" charset="0"/>
                <a:cs typeface="Arial" pitchFamily="34" charset="0"/>
                <a:sym typeface="Lato" charset="0"/>
              </a:rPr>
              <a:t>(2022)</a:t>
            </a:r>
            <a:endParaRPr lang="ru-RU" sz="2200" dirty="0">
              <a:solidFill>
                <a:srgbClr val="002060"/>
              </a:solidFill>
              <a:latin typeface="Arial" pitchFamily="34" charset="0"/>
              <a:cs typeface="Arial" pitchFamily="34" charset="0"/>
            </a:endParaRPr>
          </a:p>
        </p:txBody>
      </p:sp>
      <p:sp>
        <p:nvSpPr>
          <p:cNvPr id="3" name="Содержимое 2"/>
          <p:cNvSpPr>
            <a:spLocks noGrp="1"/>
          </p:cNvSpPr>
          <p:nvPr>
            <p:ph idx="1"/>
          </p:nvPr>
        </p:nvSpPr>
        <p:spPr>
          <a:xfrm>
            <a:off x="371364" y="872716"/>
            <a:ext cx="11413268" cy="5202746"/>
          </a:xfrm>
        </p:spPr>
        <p:txBody>
          <a:bodyPr>
            <a:normAutofit fontScale="92500" lnSpcReduction="20000"/>
          </a:bodyPr>
          <a:lstStyle/>
          <a:p>
            <a:pPr marL="285750" indent="-285750">
              <a:spcAft>
                <a:spcPts val="600"/>
              </a:spcAft>
            </a:pPr>
            <a:r>
              <a:rPr lang="ru-RU" sz="2000" b="1" dirty="0">
                <a:solidFill>
                  <a:srgbClr val="002060"/>
                </a:solidFill>
                <a:latin typeface="Arial" pitchFamily="34" charset="0"/>
                <a:cs typeface="Arial" pitchFamily="34" charset="0"/>
              </a:rPr>
              <a:t>Объем инвестиций = 27,9 </a:t>
            </a:r>
            <a:r>
              <a:rPr lang="ru-RU" sz="2000" b="1" dirty="0" err="1">
                <a:solidFill>
                  <a:srgbClr val="002060"/>
                </a:solidFill>
                <a:latin typeface="Arial" pitchFamily="34" charset="0"/>
                <a:cs typeface="Arial" pitchFamily="34" charset="0"/>
              </a:rPr>
              <a:t>трлн</a:t>
            </a:r>
            <a:r>
              <a:rPr lang="ru-RU" sz="2000" b="1" dirty="0">
                <a:solidFill>
                  <a:srgbClr val="002060"/>
                </a:solidFill>
                <a:latin typeface="Arial" pitchFamily="34" charset="0"/>
                <a:cs typeface="Arial" pitchFamily="34" charset="0"/>
              </a:rPr>
              <a:t> руб. </a:t>
            </a:r>
            <a:r>
              <a:rPr lang="ru-RU" sz="2000" dirty="0">
                <a:solidFill>
                  <a:srgbClr val="002060"/>
                </a:solidFill>
                <a:latin typeface="Arial" pitchFamily="34" charset="0"/>
                <a:cs typeface="Arial" pitchFamily="34" charset="0"/>
              </a:rPr>
              <a:t>(18,4% ВВП, +1,2 п.п.), </a:t>
            </a:r>
            <a:r>
              <a:rPr lang="ru-RU" sz="2000" b="1" dirty="0">
                <a:solidFill>
                  <a:srgbClr val="002060"/>
                </a:solidFill>
                <a:latin typeface="Arial" pitchFamily="34" charset="0"/>
                <a:cs typeface="Arial" pitchFamily="34" charset="0"/>
              </a:rPr>
              <a:t>реал рост = 4,6% </a:t>
            </a:r>
          </a:p>
          <a:p>
            <a:pPr marL="285750" indent="-285750">
              <a:spcAft>
                <a:spcPts val="600"/>
              </a:spcAft>
              <a:buFont typeface="Wingdings" panose="05000000000000000000" pitchFamily="2" charset="2"/>
              <a:buChar char="Ø"/>
            </a:pPr>
            <a:r>
              <a:rPr lang="ru-RU" sz="2000" b="1" dirty="0">
                <a:solidFill>
                  <a:srgbClr val="002060"/>
                </a:solidFill>
                <a:latin typeface="Arial" pitchFamily="34" charset="0"/>
                <a:cs typeface="Arial" pitchFamily="34" charset="0"/>
              </a:rPr>
              <a:t>Собственные средства предприятий = 41,5% </a:t>
            </a:r>
            <a:r>
              <a:rPr lang="ru-RU" sz="2000" dirty="0">
                <a:solidFill>
                  <a:srgbClr val="002060"/>
                </a:solidFill>
                <a:latin typeface="Arial" pitchFamily="34" charset="0"/>
                <a:cs typeface="Arial" pitchFamily="34" charset="0"/>
              </a:rPr>
              <a:t>(-1,1 п.п.)</a:t>
            </a:r>
          </a:p>
          <a:p>
            <a:pPr marL="285750" indent="-285750">
              <a:spcAft>
                <a:spcPts val="600"/>
              </a:spcAft>
              <a:buFont typeface="Wingdings" panose="05000000000000000000" pitchFamily="2" charset="2"/>
              <a:buChar char="Ø"/>
            </a:pPr>
            <a:r>
              <a:rPr lang="ru-RU" sz="2000" b="1" dirty="0">
                <a:solidFill>
                  <a:srgbClr val="002060"/>
                </a:solidFill>
                <a:latin typeface="Arial" pitchFamily="34" charset="0"/>
                <a:cs typeface="Arial" pitchFamily="34" charset="0"/>
              </a:rPr>
              <a:t>Привлеченные средства = 35,1% </a:t>
            </a:r>
            <a:r>
              <a:rPr lang="ru-RU" sz="2000" dirty="0">
                <a:solidFill>
                  <a:srgbClr val="002060"/>
                </a:solidFill>
                <a:latin typeface="Arial" pitchFamily="34" charset="0"/>
                <a:cs typeface="Arial" pitchFamily="34" charset="0"/>
              </a:rPr>
              <a:t>(+2,3 п.п.), в том числе:</a:t>
            </a:r>
          </a:p>
          <a:p>
            <a:pPr marL="285750" indent="-285750">
              <a:spcAft>
                <a:spcPts val="600"/>
              </a:spcAft>
            </a:pPr>
            <a:r>
              <a:rPr lang="ru-RU" sz="2000" dirty="0">
                <a:solidFill>
                  <a:srgbClr val="002060"/>
                </a:solidFill>
                <a:latin typeface="Arial" pitchFamily="34" charset="0"/>
                <a:cs typeface="Arial" pitchFamily="34" charset="0"/>
              </a:rPr>
              <a:t> частные = 19,6% (+0,4 п.п.)</a:t>
            </a:r>
          </a:p>
          <a:p>
            <a:pPr marL="285750" indent="-285750">
              <a:spcAft>
                <a:spcPts val="600"/>
              </a:spcAft>
            </a:pPr>
            <a:r>
              <a:rPr lang="ru-RU" sz="2000" dirty="0">
                <a:solidFill>
                  <a:srgbClr val="002060"/>
                </a:solidFill>
                <a:latin typeface="Arial" pitchFamily="34" charset="0"/>
                <a:cs typeface="Arial" pitchFamily="34" charset="0"/>
              </a:rPr>
              <a:t> государственные = 15,5% (+1,9 п.п.), </a:t>
            </a:r>
          </a:p>
          <a:p>
            <a:pPr marL="285750" indent="-285750" defTabSz="412750" fontAlgn="base">
              <a:lnSpc>
                <a:spcPct val="100000"/>
              </a:lnSpc>
              <a:spcBef>
                <a:spcPct val="0"/>
              </a:spcBef>
              <a:spcAft>
                <a:spcPts val="600"/>
              </a:spcAft>
              <a:buFont typeface="Wingdings" panose="05000000000000000000" pitchFamily="2" charset="2"/>
              <a:buChar char="Ø"/>
              <a:defRPr/>
            </a:pPr>
            <a:r>
              <a:rPr lang="ru-RU" sz="2000" b="1" dirty="0">
                <a:solidFill>
                  <a:srgbClr val="002060"/>
                </a:solidFill>
                <a:latin typeface="Arial" pitchFamily="34" charset="0"/>
                <a:ea typeface="ＭＳ Ｐゴシック"/>
                <a:cs typeface="Arial" pitchFamily="34" charset="0"/>
              </a:rPr>
              <a:t>МСП и и</a:t>
            </a:r>
            <a:r>
              <a:rPr lang="ru-RU" sz="2000" b="1" kern="0" dirty="0">
                <a:solidFill>
                  <a:srgbClr val="002060"/>
                </a:solidFill>
                <a:latin typeface="Arial" pitchFamily="34" charset="0"/>
                <a:ea typeface="ＭＳ Ｐゴシック"/>
                <a:cs typeface="Arial" pitchFamily="34" charset="0"/>
                <a:sym typeface="Gill Sans" charset="0"/>
              </a:rPr>
              <a:t>ные </a:t>
            </a:r>
            <a:r>
              <a:rPr lang="ru-RU" sz="2000" kern="0" dirty="0">
                <a:solidFill>
                  <a:srgbClr val="002060"/>
                </a:solidFill>
                <a:latin typeface="Arial" pitchFamily="34" charset="0"/>
                <a:ea typeface="ＭＳ Ｐゴシック"/>
                <a:cs typeface="Arial" pitchFamily="34" charset="0"/>
                <a:sym typeface="Gill Sans" charset="0"/>
              </a:rPr>
              <a:t>(ненаблюдаемые статистикой</a:t>
            </a:r>
            <a:r>
              <a:rPr lang="ru-RU" sz="2000" dirty="0">
                <a:solidFill>
                  <a:srgbClr val="002060"/>
                </a:solidFill>
                <a:latin typeface="Arial" pitchFamily="34" charset="0"/>
                <a:ea typeface="ＭＳ Ｐゴシック"/>
                <a:cs typeface="Arial" pitchFamily="34" charset="0"/>
              </a:rPr>
              <a:t>) </a:t>
            </a:r>
            <a:r>
              <a:rPr lang="ru-RU" sz="2000" b="1" kern="0" dirty="0">
                <a:solidFill>
                  <a:srgbClr val="002060"/>
                </a:solidFill>
                <a:latin typeface="Arial" pitchFamily="34" charset="0"/>
                <a:ea typeface="ＭＳ Ｐゴシック"/>
                <a:cs typeface="Arial" pitchFamily="34" charset="0"/>
                <a:sym typeface="Gill Sans" charset="0"/>
              </a:rPr>
              <a:t>= 23,4% </a:t>
            </a:r>
            <a:r>
              <a:rPr lang="ru-RU" sz="2000" kern="0" dirty="0">
                <a:solidFill>
                  <a:srgbClr val="002060"/>
                </a:solidFill>
                <a:latin typeface="Arial" pitchFamily="34" charset="0"/>
                <a:ea typeface="ＭＳ Ｐゴシック"/>
                <a:cs typeface="Arial" pitchFamily="34" charset="0"/>
                <a:sym typeface="Gill Sans" charset="0"/>
              </a:rPr>
              <a:t>(-1,2 п.п.)</a:t>
            </a:r>
            <a:endParaRPr lang="ru-RU" sz="2000" dirty="0">
              <a:solidFill>
                <a:srgbClr val="002060"/>
              </a:solidFill>
              <a:latin typeface="Arial" pitchFamily="34" charset="0"/>
              <a:cs typeface="Arial" pitchFamily="34" charset="0"/>
            </a:endParaRPr>
          </a:p>
          <a:p>
            <a:pPr>
              <a:spcAft>
                <a:spcPts val="600"/>
              </a:spcAft>
            </a:pPr>
            <a:r>
              <a:rPr lang="ru-RU" sz="2000" b="1" dirty="0">
                <a:solidFill>
                  <a:srgbClr val="002060"/>
                </a:solidFill>
                <a:latin typeface="Arial" pitchFamily="34" charset="0"/>
                <a:cs typeface="Arial" pitchFamily="34" charset="0"/>
              </a:rPr>
              <a:t>Структура привлеченных инвестиций </a:t>
            </a:r>
            <a:r>
              <a:rPr lang="ru-RU" sz="2000" dirty="0">
                <a:solidFill>
                  <a:srgbClr val="002060"/>
                </a:solidFill>
                <a:latin typeface="Arial" pitchFamily="34" charset="0"/>
                <a:cs typeface="Arial" pitchFamily="34" charset="0"/>
              </a:rPr>
              <a:t>(доля в объеме всех инвестиций)</a:t>
            </a:r>
            <a:r>
              <a:rPr lang="ru-RU" sz="2000" b="1"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корпоративные и частные займы = 12,0% (+0,2 п.п.)</a:t>
            </a:r>
          </a:p>
          <a:p>
            <a:pPr>
              <a:spcAft>
                <a:spcPts val="600"/>
              </a:spcAft>
            </a:pPr>
            <a:r>
              <a:rPr lang="ru-RU" sz="2000" dirty="0">
                <a:solidFill>
                  <a:srgbClr val="002060"/>
                </a:solidFill>
                <a:latin typeface="Arial" pitchFamily="34" charset="0"/>
                <a:cs typeface="Arial" pitchFamily="34" charset="0"/>
              </a:rPr>
              <a:t>государственные средства = 15,5% (+1,9 п.п.), в том числе:</a:t>
            </a:r>
          </a:p>
          <a:p>
            <a:pPr lvl="1">
              <a:spcAft>
                <a:spcPts val="600"/>
              </a:spcAft>
              <a:buFont typeface="Wingdings" pitchFamily="2" charset="2"/>
              <a:buChar char="ü"/>
            </a:pPr>
            <a:r>
              <a:rPr lang="ru-RU" sz="2000" dirty="0">
                <a:solidFill>
                  <a:srgbClr val="002060"/>
                </a:solidFill>
                <a:latin typeface="Arial" pitchFamily="34" charset="0"/>
                <a:cs typeface="Arial" pitchFamily="34" charset="0"/>
              </a:rPr>
              <a:t>федеральный бюджет = 7,3% (+1,5 п.п.); внебюджетные фонды = 0,1%</a:t>
            </a:r>
          </a:p>
          <a:p>
            <a:pPr lvl="1">
              <a:spcAft>
                <a:spcPts val="600"/>
              </a:spcAft>
              <a:buFont typeface="Wingdings" pitchFamily="2" charset="2"/>
              <a:buChar char="ü"/>
            </a:pPr>
            <a:r>
              <a:rPr lang="ru-RU" sz="2000" dirty="0">
                <a:solidFill>
                  <a:srgbClr val="002060"/>
                </a:solidFill>
                <a:latin typeface="Arial" pitchFamily="34" charset="0"/>
                <a:cs typeface="Arial" pitchFamily="34" charset="0"/>
              </a:rPr>
              <a:t>регионы = 7,1% (+0,4 п.п.); муниципалитеты = 1,0%</a:t>
            </a:r>
          </a:p>
          <a:p>
            <a:pPr>
              <a:spcAft>
                <a:spcPts val="600"/>
              </a:spcAft>
            </a:pPr>
            <a:r>
              <a:rPr lang="ru-RU" sz="2000" b="1" i="1" dirty="0">
                <a:solidFill>
                  <a:srgbClr val="002060"/>
                </a:solidFill>
                <a:latin typeface="Arial" pitchFamily="34" charset="0"/>
                <a:cs typeface="Arial" pitchFamily="34" charset="0"/>
              </a:rPr>
              <a:t>кредиты банков = 7,4% </a:t>
            </a:r>
            <a:r>
              <a:rPr lang="ru-RU" sz="2000" dirty="0">
                <a:solidFill>
                  <a:srgbClr val="002060"/>
                </a:solidFill>
                <a:latin typeface="Arial" pitchFamily="34" charset="0"/>
                <a:cs typeface="Arial" pitchFamily="34" charset="0"/>
              </a:rPr>
              <a:t>(+1,4 п.п.), (3,5% от суммы корпоративных кредитов)</a:t>
            </a:r>
          </a:p>
          <a:p>
            <a:pPr>
              <a:spcAft>
                <a:spcPts val="600"/>
              </a:spcAft>
            </a:pPr>
            <a:r>
              <a:rPr lang="ru-RU" sz="2000" dirty="0">
                <a:solidFill>
                  <a:srgbClr val="002060"/>
                </a:solidFill>
                <a:latin typeface="Arial" pitchFamily="34" charset="0"/>
                <a:cs typeface="Arial" pitchFamily="34" charset="0"/>
              </a:rPr>
              <a:t>иностранные инвестиции = 0,2% (-1,2 п.п.) </a:t>
            </a:r>
          </a:p>
          <a:p>
            <a:pPr>
              <a:spcAft>
                <a:spcPts val="3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0" y="6489340"/>
            <a:ext cx="2381250"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 Росстат </a:t>
            </a:r>
          </a:p>
        </p:txBody>
      </p:sp>
      <p:sp>
        <p:nvSpPr>
          <p:cNvPr id="6" name="Номер слайда 5"/>
          <p:cNvSpPr>
            <a:spLocks noGrp="1"/>
          </p:cNvSpPr>
          <p:nvPr>
            <p:ph type="sldNum" sz="quarter" idx="12"/>
          </p:nvPr>
        </p:nvSpPr>
        <p:spPr>
          <a:xfrm>
            <a:off x="9255034" y="6427204"/>
            <a:ext cx="2743200" cy="365125"/>
          </a:xfrm>
        </p:spPr>
        <p:txBody>
          <a:bodyPr/>
          <a:lstStyle/>
          <a:p>
            <a:fld id="{9BD01F72-E690-40BC-872B-0C7B51570B04}" type="slidenum">
              <a:rPr lang="ru-RU" sz="1400" smtClean="0"/>
              <a:t>10</a:t>
            </a:fld>
            <a:endParaRPr lang="ru-RU" sz="1400" dirty="0"/>
          </a:p>
        </p:txBody>
      </p:sp>
    </p:spTree>
    <p:extLst>
      <p:ext uri="{BB962C8B-B14F-4D97-AF65-F5344CB8AC3E}">
        <p14:creationId xmlns:p14="http://schemas.microsoft.com/office/powerpoint/2010/main" val="44381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Диаграмма 19"/>
          <p:cNvGraphicFramePr>
            <a:graphicFrameLocks/>
          </p:cNvGraphicFramePr>
          <p:nvPr>
            <p:extLst>
              <p:ext uri="{D42A27DB-BD31-4B8C-83A1-F6EECF244321}">
                <p14:modId xmlns:p14="http://schemas.microsoft.com/office/powerpoint/2010/main" val="3410276992"/>
              </p:ext>
            </p:extLst>
          </p:nvPr>
        </p:nvGraphicFramePr>
        <p:xfrm>
          <a:off x="1150529" y="789306"/>
          <a:ext cx="10092146" cy="5504637"/>
        </p:xfrm>
        <a:graphic>
          <a:graphicData uri="http://schemas.openxmlformats.org/drawingml/2006/chart">
            <c:chart xmlns:c="http://schemas.openxmlformats.org/drawingml/2006/chart" xmlns:r="http://schemas.openxmlformats.org/officeDocument/2006/relationships" r:id="rId2"/>
          </a:graphicData>
        </a:graphic>
      </p:graphicFrame>
      <p:sp>
        <p:nvSpPr>
          <p:cNvPr id="7173" name="AutoShape 2"/>
          <p:cNvSpPr>
            <a:spLocks/>
          </p:cNvSpPr>
          <p:nvPr/>
        </p:nvSpPr>
        <p:spPr bwMode="auto">
          <a:xfrm>
            <a:off x="741363" y="176826"/>
            <a:ext cx="10676732" cy="584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25400" tIns="25400" rIns="25400" bIns="25400" anchor="ctr"/>
          <a:lstStyle/>
          <a:p>
            <a:pPr algn="ctr" defTabSz="412750" fontAlgn="base" hangingPunct="0">
              <a:spcBef>
                <a:spcPct val="0"/>
              </a:spcBef>
              <a:spcAft>
                <a:spcPct val="0"/>
              </a:spcAft>
              <a:defRPr/>
            </a:pPr>
            <a:r>
              <a:rPr lang="ru-RU" sz="2200" b="1" dirty="0">
                <a:solidFill>
                  <a:srgbClr val="404040"/>
                </a:solidFill>
                <a:latin typeface="Arial" pitchFamily="34" charset="0"/>
                <a:cs typeface="Arial" pitchFamily="34" charset="0"/>
                <a:sym typeface="Gill Sans" charset="0"/>
              </a:rPr>
              <a:t>           </a:t>
            </a:r>
            <a:r>
              <a:rPr lang="ru-RU" sz="2200" b="1" dirty="0">
                <a:solidFill>
                  <a:srgbClr val="9E002D"/>
                </a:solidFill>
                <a:latin typeface="Arial" pitchFamily="34" charset="0"/>
                <a:cs typeface="Arial" pitchFamily="34" charset="0"/>
                <a:sym typeface="Gill Sans" charset="0"/>
              </a:rPr>
              <a:t>Активы секторов финансового рынка России </a:t>
            </a:r>
            <a:r>
              <a:rPr lang="ru-RU" sz="2200" dirty="0">
                <a:solidFill>
                  <a:srgbClr val="002060"/>
                </a:solidFill>
                <a:latin typeface="Arial" pitchFamily="34" charset="0"/>
                <a:cs typeface="Arial" pitchFamily="34" charset="0"/>
                <a:sym typeface="Gill Sans" charset="0"/>
              </a:rPr>
              <a:t>(</a:t>
            </a:r>
            <a:r>
              <a:rPr lang="ru-RU" sz="2200" dirty="0" err="1">
                <a:solidFill>
                  <a:srgbClr val="002060"/>
                </a:solidFill>
                <a:latin typeface="Arial" pitchFamily="34" charset="0"/>
                <a:cs typeface="Arial" pitchFamily="34" charset="0"/>
                <a:sym typeface="Gill Sans" charset="0"/>
              </a:rPr>
              <a:t>трлн</a:t>
            </a:r>
            <a:r>
              <a:rPr lang="ru-RU" sz="2200" dirty="0">
                <a:solidFill>
                  <a:srgbClr val="002060"/>
                </a:solidFill>
                <a:latin typeface="Arial" pitchFamily="34" charset="0"/>
                <a:cs typeface="Arial" pitchFamily="34" charset="0"/>
                <a:sym typeface="Gill Sans" charset="0"/>
              </a:rPr>
              <a:t> руб.)</a:t>
            </a:r>
            <a:endParaRPr lang="ru-RU" sz="2200" dirty="0">
              <a:solidFill>
                <a:srgbClr val="000000"/>
              </a:solidFill>
              <a:latin typeface="Arial" pitchFamily="34" charset="0"/>
              <a:cs typeface="Arial" pitchFamily="34" charset="0"/>
              <a:sym typeface="Gill Sans" charset="0"/>
            </a:endParaRPr>
          </a:p>
        </p:txBody>
      </p:sp>
      <p:sp>
        <p:nvSpPr>
          <p:cNvPr id="7174" name="AutoShape 3"/>
          <p:cNvSpPr>
            <a:spLocks/>
          </p:cNvSpPr>
          <p:nvPr/>
        </p:nvSpPr>
        <p:spPr bwMode="auto">
          <a:xfrm>
            <a:off x="11242675" y="304800"/>
            <a:ext cx="175419" cy="180182"/>
          </a:xfrm>
          <a:custGeom>
            <a:avLst/>
            <a:gdLst>
              <a:gd name="T0" fmla="*/ 751683137 w 21600"/>
              <a:gd name="T1" fmla="*/ 836700921 h 21600"/>
              <a:gd name="T2" fmla="*/ 751683137 w 21600"/>
              <a:gd name="T3" fmla="*/ 836700921 h 21600"/>
              <a:gd name="T4" fmla="*/ 751683137 w 21600"/>
              <a:gd name="T5" fmla="*/ 836700921 h 21600"/>
              <a:gd name="T6" fmla="*/ 751683137 w 21600"/>
              <a:gd name="T7" fmla="*/ 8367009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0" tIns="0" rIns="0" bIns="0"/>
          <a:lstStyle/>
          <a:p>
            <a:pPr defTabSz="412750" fontAlgn="base" hangingPunct="0">
              <a:spcBef>
                <a:spcPct val="0"/>
              </a:spcBef>
              <a:spcAft>
                <a:spcPct val="0"/>
              </a:spcAft>
              <a:defRPr/>
            </a:pPr>
            <a:r>
              <a:rPr lang="ru-RU" sz="900">
                <a:solidFill>
                  <a:srgbClr val="FFFFFF"/>
                </a:solidFill>
                <a:latin typeface="Arial" pitchFamily="34" charset="0"/>
                <a:ea typeface="ＭＳ Ｐゴシック" charset="0"/>
                <a:cs typeface="Arial" pitchFamily="34" charset="0"/>
                <a:sym typeface="Arial" pitchFamily="34" charset="0"/>
              </a:rPr>
              <a:t>1</a:t>
            </a:r>
            <a:endParaRPr lang="es-ES" sz="2900">
              <a:solidFill>
                <a:srgbClr val="000000"/>
              </a:solidFill>
              <a:latin typeface="Gill Sans" charset="0"/>
              <a:ea typeface="ＭＳ Ｐゴシック" charset="0"/>
              <a:sym typeface="Gill Sans" charset="0"/>
            </a:endParaRPr>
          </a:p>
        </p:txBody>
      </p:sp>
      <p:sp>
        <p:nvSpPr>
          <p:cNvPr id="7175" name="AutoShape 4"/>
          <p:cNvSpPr>
            <a:spLocks/>
          </p:cNvSpPr>
          <p:nvPr/>
        </p:nvSpPr>
        <p:spPr bwMode="auto">
          <a:xfrm>
            <a:off x="263525" y="584994"/>
            <a:ext cx="8896350" cy="4889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round/>
            <a:headEnd/>
            <a:tailEnd/>
          </a:ln>
        </p:spPr>
        <p:txBody>
          <a:bodyPr lIns="25400" tIns="25400" rIns="25400" bIns="25400" anchor="ctr"/>
          <a:lstStyle/>
          <a:p>
            <a:pPr algn="ctr" defTabSz="412750" fontAlgn="base" hangingPunct="0">
              <a:spcBef>
                <a:spcPct val="0"/>
              </a:spcBef>
              <a:spcAft>
                <a:spcPct val="0"/>
              </a:spcAft>
              <a:defRPr/>
            </a:pPr>
            <a:endParaRPr lang="ru-RU" sz="2900">
              <a:solidFill>
                <a:srgbClr val="000000"/>
              </a:solidFill>
              <a:ea typeface="ＭＳ Ｐゴシック" charset="0"/>
              <a:sym typeface="Gill Sans" charset="0"/>
            </a:endParaRPr>
          </a:p>
        </p:txBody>
      </p:sp>
      <p:sp>
        <p:nvSpPr>
          <p:cNvPr id="25" name="TextBox 24"/>
          <p:cNvSpPr txBox="1"/>
          <p:nvPr/>
        </p:nvSpPr>
        <p:spPr>
          <a:xfrm>
            <a:off x="515380" y="6347346"/>
            <a:ext cx="2238375" cy="430887"/>
          </a:xfrm>
          <a:prstGeom prst="rect">
            <a:avLst/>
          </a:prstGeom>
          <a:noFill/>
        </p:spPr>
        <p:txBody>
          <a:bodyPr wrap="square">
            <a:spAutoFit/>
          </a:bodyPr>
          <a:lstStyle/>
          <a:p>
            <a:pPr defTabSz="457200">
              <a:defRPr/>
            </a:pPr>
            <a:endParaRPr lang="ru-RU" sz="1000" dirty="0">
              <a:solidFill>
                <a:prstClr val="black"/>
              </a:solidFill>
              <a:latin typeface="Calibri"/>
              <a:ea typeface="ＭＳ Ｐゴシック"/>
              <a:sym typeface="Gill Sans" charset="0"/>
            </a:endParaRPr>
          </a:p>
          <a:p>
            <a:pPr defTabSz="457200">
              <a:defRPr/>
            </a:pPr>
            <a:r>
              <a:rPr lang="ru-RU" sz="1200" dirty="0">
                <a:solidFill>
                  <a:prstClr val="black"/>
                </a:solidFill>
                <a:latin typeface="Arial" pitchFamily="34" charset="0"/>
                <a:ea typeface="ＭＳ Ｐゴシック"/>
                <a:cs typeface="Arial" pitchFamily="34" charset="0"/>
                <a:sym typeface="Gill Sans" charset="0"/>
              </a:rPr>
              <a:t>Источник: Банк России</a:t>
            </a:r>
          </a:p>
        </p:txBody>
      </p:sp>
      <p:sp>
        <p:nvSpPr>
          <p:cNvPr id="3" name="Номер слайда 2"/>
          <p:cNvSpPr>
            <a:spLocks noGrp="1"/>
          </p:cNvSpPr>
          <p:nvPr>
            <p:ph type="sldNum" sz="quarter" idx="12"/>
          </p:nvPr>
        </p:nvSpPr>
        <p:spPr>
          <a:xfrm>
            <a:off x="9281160" y="6413108"/>
            <a:ext cx="2743200" cy="365125"/>
          </a:xfrm>
        </p:spPr>
        <p:txBody>
          <a:bodyPr/>
          <a:lstStyle/>
          <a:p>
            <a:fld id="{9BD01F72-E690-40BC-872B-0C7B51570B04}" type="slidenum">
              <a:rPr lang="ru-RU" sz="1400" smtClean="0"/>
              <a:t>11</a:t>
            </a:fld>
            <a:endParaRPr lang="ru-RU" sz="1400" dirty="0"/>
          </a:p>
        </p:txBody>
      </p:sp>
    </p:spTree>
    <p:extLst>
      <p:ext uri="{BB962C8B-B14F-4D97-AF65-F5344CB8AC3E}">
        <p14:creationId xmlns:p14="http://schemas.microsoft.com/office/powerpoint/2010/main" val="355823896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80" y="236247"/>
            <a:ext cx="10873208" cy="394990"/>
          </a:xfrm>
        </p:spPr>
        <p:txBody>
          <a:bodyPr>
            <a:normAutofit/>
          </a:bodyPr>
          <a:lstStyle/>
          <a:p>
            <a:pPr algn="ctr"/>
            <a:r>
              <a:rPr lang="ru-RU" sz="2200" b="1" dirty="0">
                <a:solidFill>
                  <a:srgbClr val="9E002D"/>
                </a:solidFill>
                <a:latin typeface="Arial" pitchFamily="34" charset="0"/>
                <a:cs typeface="Arial" pitchFamily="34" charset="0"/>
              </a:rPr>
              <a:t>Промышленность России сегодня</a:t>
            </a:r>
            <a:endParaRPr lang="ru-RU" sz="2000" dirty="0">
              <a:latin typeface="Arial" pitchFamily="34" charset="0"/>
              <a:cs typeface="Arial" pitchFamily="34" charset="0"/>
            </a:endParaRPr>
          </a:p>
        </p:txBody>
      </p:sp>
      <p:sp>
        <p:nvSpPr>
          <p:cNvPr id="3" name="Объект 2"/>
          <p:cNvSpPr>
            <a:spLocks noGrp="1"/>
          </p:cNvSpPr>
          <p:nvPr>
            <p:ph idx="1"/>
          </p:nvPr>
        </p:nvSpPr>
        <p:spPr>
          <a:xfrm>
            <a:off x="299356" y="754038"/>
            <a:ext cx="10261140" cy="5220580"/>
          </a:xfrm>
        </p:spPr>
        <p:txBody>
          <a:bodyPr>
            <a:noAutofit/>
          </a:bodyPr>
          <a:lstStyle/>
          <a:p>
            <a:pPr marL="180000" indent="-180000">
              <a:spcAft>
                <a:spcPts val="300"/>
              </a:spcAft>
            </a:pPr>
            <a:r>
              <a:rPr lang="ru-RU" sz="1800" b="1" dirty="0">
                <a:solidFill>
                  <a:srgbClr val="002060"/>
                </a:solidFill>
                <a:latin typeface="Arial" pitchFamily="34" charset="0"/>
                <a:cs typeface="Arial" pitchFamily="34" charset="0"/>
              </a:rPr>
              <a:t>Объем производственных фондов с 1991 года упал в 2 раза = </a:t>
            </a:r>
            <a:r>
              <a:rPr lang="ru-RU" sz="1800" b="1" dirty="0" err="1">
                <a:solidFill>
                  <a:srgbClr val="002060"/>
                </a:solidFill>
                <a:latin typeface="Arial" pitchFamily="34" charset="0"/>
                <a:cs typeface="Arial" pitchFamily="34" charset="0"/>
              </a:rPr>
              <a:t>ок</a:t>
            </a:r>
            <a:r>
              <a:rPr lang="ru-RU" sz="1800" b="1" dirty="0">
                <a:solidFill>
                  <a:srgbClr val="002060"/>
                </a:solidFill>
                <a:latin typeface="Arial" pitchFamily="34" charset="0"/>
                <a:cs typeface="Arial" pitchFamily="34" charset="0"/>
              </a:rPr>
              <a:t>. 100 </a:t>
            </a:r>
            <a:r>
              <a:rPr lang="ru-RU" sz="1800" b="1" dirty="0" err="1">
                <a:solidFill>
                  <a:srgbClr val="002060"/>
                </a:solidFill>
                <a:latin typeface="Arial" pitchFamily="34" charset="0"/>
                <a:cs typeface="Arial" pitchFamily="34" charset="0"/>
              </a:rPr>
              <a:t>трлн</a:t>
            </a:r>
            <a:r>
              <a:rPr lang="ru-RU" sz="1800" b="1" dirty="0">
                <a:solidFill>
                  <a:srgbClr val="002060"/>
                </a:solidFill>
                <a:latin typeface="Arial" pitchFamily="34" charset="0"/>
                <a:cs typeface="Arial" pitchFamily="34" charset="0"/>
              </a:rPr>
              <a:t> руб.,</a:t>
            </a:r>
          </a:p>
          <a:p>
            <a:pPr marL="180000" indent="-180000">
              <a:spcAft>
                <a:spcPts val="300"/>
              </a:spcAft>
            </a:pPr>
            <a:r>
              <a:rPr lang="ru-RU" sz="1800" b="1" dirty="0">
                <a:solidFill>
                  <a:srgbClr val="002060"/>
                </a:solidFill>
                <a:latin typeface="Arial" pitchFamily="34" charset="0"/>
                <a:cs typeface="Arial" pitchFamily="34" charset="0"/>
              </a:rPr>
              <a:t>площадь зданий = </a:t>
            </a:r>
            <a:r>
              <a:rPr lang="en-US" sz="1800" b="1" dirty="0">
                <a:solidFill>
                  <a:srgbClr val="002060"/>
                </a:solidFill>
                <a:latin typeface="Arial" pitchFamily="34" charset="0"/>
                <a:cs typeface="Arial" pitchFamily="34" charset="0"/>
              </a:rPr>
              <a:t>&gt;</a:t>
            </a:r>
            <a:r>
              <a:rPr lang="ru-RU" sz="1800" b="1" dirty="0">
                <a:solidFill>
                  <a:srgbClr val="002060"/>
                </a:solidFill>
                <a:latin typeface="Arial" pitchFamily="34" charset="0"/>
                <a:cs typeface="Arial" pitchFamily="34" charset="0"/>
              </a:rPr>
              <a:t> 500 </a:t>
            </a:r>
            <a:r>
              <a:rPr lang="ru-RU" sz="1800" b="1" dirty="0" err="1">
                <a:solidFill>
                  <a:srgbClr val="002060"/>
                </a:solidFill>
                <a:latin typeface="Arial" pitchFamily="34" charset="0"/>
                <a:cs typeface="Arial" pitchFamily="34" charset="0"/>
              </a:rPr>
              <a:t>млн</a:t>
            </a:r>
            <a:r>
              <a:rPr lang="ru-RU" sz="1800" b="1" dirty="0">
                <a:solidFill>
                  <a:srgbClr val="002060"/>
                </a:solidFill>
                <a:latin typeface="Arial" pitchFamily="34" charset="0"/>
                <a:cs typeface="Arial" pitchFamily="34" charset="0"/>
              </a:rPr>
              <a:t> кв.м,</a:t>
            </a:r>
            <a:r>
              <a:rPr lang="en-US" sz="1800" b="1" dirty="0">
                <a:solidFill>
                  <a:srgbClr val="002060"/>
                </a:solidFill>
                <a:latin typeface="Arial" pitchFamily="34" charset="0"/>
                <a:cs typeface="Arial" pitchFamily="34" charset="0"/>
              </a:rPr>
              <a:t> </a:t>
            </a:r>
            <a:r>
              <a:rPr lang="ru-RU" sz="1800" b="1" dirty="0">
                <a:solidFill>
                  <a:srgbClr val="002060"/>
                </a:solidFill>
                <a:latin typeface="Arial" pitchFamily="34" charset="0"/>
                <a:cs typeface="Arial" pitchFamily="34" charset="0"/>
              </a:rPr>
              <a:t>требуют реновации = </a:t>
            </a:r>
            <a:r>
              <a:rPr lang="en-US" sz="1800" b="1" dirty="0">
                <a:solidFill>
                  <a:srgbClr val="002060"/>
                </a:solidFill>
                <a:latin typeface="Arial" pitchFamily="34" charset="0"/>
                <a:cs typeface="Arial" pitchFamily="34" charset="0"/>
              </a:rPr>
              <a:t>&gt;</a:t>
            </a:r>
            <a:r>
              <a:rPr lang="ru-RU" sz="1800" b="1" dirty="0">
                <a:solidFill>
                  <a:srgbClr val="002060"/>
                </a:solidFill>
                <a:latin typeface="Arial" pitchFamily="34" charset="0"/>
                <a:cs typeface="Arial" pitchFamily="34" charset="0"/>
              </a:rPr>
              <a:t> 2</a:t>
            </a:r>
            <a:r>
              <a:rPr lang="en-US" sz="1800" b="1" dirty="0">
                <a:solidFill>
                  <a:srgbClr val="002060"/>
                </a:solidFill>
                <a:latin typeface="Arial" pitchFamily="34" charset="0"/>
                <a:cs typeface="Arial" pitchFamily="34" charset="0"/>
              </a:rPr>
              <a:t>0</a:t>
            </a:r>
            <a:r>
              <a:rPr lang="ru-RU" sz="1800" b="1" dirty="0">
                <a:solidFill>
                  <a:srgbClr val="002060"/>
                </a:solidFill>
                <a:latin typeface="Arial" pitchFamily="34" charset="0"/>
                <a:cs typeface="Arial" pitchFamily="34" charset="0"/>
              </a:rPr>
              <a:t>0 </a:t>
            </a:r>
            <a:r>
              <a:rPr lang="ru-RU" sz="1800" b="1" dirty="0" err="1">
                <a:solidFill>
                  <a:srgbClr val="002060"/>
                </a:solidFill>
                <a:latin typeface="Arial" pitchFamily="34" charset="0"/>
                <a:cs typeface="Arial" pitchFamily="34" charset="0"/>
              </a:rPr>
              <a:t>млн</a:t>
            </a:r>
            <a:r>
              <a:rPr lang="ru-RU" sz="1800" b="1" dirty="0">
                <a:solidFill>
                  <a:srgbClr val="002060"/>
                </a:solidFill>
                <a:latin typeface="Arial" pitchFamily="34" charset="0"/>
                <a:cs typeface="Arial" pitchFamily="34" charset="0"/>
              </a:rPr>
              <a:t> кв.м</a:t>
            </a:r>
          </a:p>
          <a:p>
            <a:pPr marL="180000" indent="-180000">
              <a:spcAft>
                <a:spcPts val="300"/>
              </a:spcAft>
            </a:pPr>
            <a:r>
              <a:rPr lang="ru-RU" sz="1800" b="1" i="1" dirty="0">
                <a:solidFill>
                  <a:srgbClr val="002060"/>
                </a:solidFill>
                <a:latin typeface="Arial" pitchFamily="34" charset="0"/>
                <a:cs typeface="Arial" pitchFamily="34" charset="0"/>
              </a:rPr>
              <a:t>Реальный рост 2022:</a:t>
            </a:r>
          </a:p>
          <a:p>
            <a:pPr marL="180000" indent="-180000">
              <a:spcAft>
                <a:spcPts val="300"/>
              </a:spcAft>
            </a:pPr>
            <a:r>
              <a:rPr lang="ru-RU" sz="1800" dirty="0">
                <a:solidFill>
                  <a:srgbClr val="002060"/>
                </a:solidFill>
                <a:latin typeface="Arial" pitchFamily="34" charset="0"/>
                <a:cs typeface="Arial" pitchFamily="34" charset="0"/>
              </a:rPr>
              <a:t>промышленное производство = -0,6%</a:t>
            </a:r>
          </a:p>
          <a:p>
            <a:pPr marL="180000" indent="-180000">
              <a:spcAft>
                <a:spcPts val="300"/>
              </a:spcAft>
            </a:pPr>
            <a:r>
              <a:rPr lang="ru-RU" sz="1800" dirty="0">
                <a:solidFill>
                  <a:srgbClr val="002060"/>
                </a:solidFill>
                <a:latin typeface="Arial" pitchFamily="34" charset="0"/>
                <a:cs typeface="Arial" pitchFamily="34" charset="0"/>
              </a:rPr>
              <a:t>добыча нефти и газа = +0,7%</a:t>
            </a:r>
          </a:p>
          <a:p>
            <a:pPr marL="180000" indent="-180000">
              <a:spcAft>
                <a:spcPts val="300"/>
              </a:spcAft>
            </a:pPr>
            <a:r>
              <a:rPr lang="ru-RU" sz="1800" dirty="0">
                <a:solidFill>
                  <a:srgbClr val="002060"/>
                </a:solidFill>
                <a:latin typeface="Arial" pitchFamily="34" charset="0"/>
                <a:cs typeface="Arial" pitchFamily="34" charset="0"/>
              </a:rPr>
              <a:t>генерация электроэнергии = +0,6%</a:t>
            </a:r>
          </a:p>
          <a:p>
            <a:pPr marL="180000" indent="-180000">
              <a:spcAft>
                <a:spcPts val="300"/>
              </a:spcAft>
            </a:pPr>
            <a:r>
              <a:rPr lang="ru-RU" sz="1800" dirty="0">
                <a:solidFill>
                  <a:srgbClr val="002060"/>
                </a:solidFill>
                <a:latin typeface="Arial" pitchFamily="34" charset="0"/>
                <a:cs typeface="Arial" pitchFamily="34" charset="0"/>
              </a:rPr>
              <a:t>обрабатывающие производства = -1,3%</a:t>
            </a:r>
          </a:p>
          <a:p>
            <a:pPr marL="180000" indent="-180000">
              <a:spcAft>
                <a:spcPts val="300"/>
              </a:spcAft>
            </a:pPr>
            <a:r>
              <a:rPr lang="ru-RU" sz="1800" b="1" i="1" dirty="0">
                <a:solidFill>
                  <a:srgbClr val="002060"/>
                </a:solidFill>
                <a:latin typeface="Arial" pitchFamily="34" charset="0"/>
                <a:cs typeface="Arial" pitchFamily="34" charset="0"/>
              </a:rPr>
              <a:t>Состояние:</a:t>
            </a:r>
          </a:p>
          <a:p>
            <a:pPr marL="180000" indent="-180000">
              <a:spcAft>
                <a:spcPts val="300"/>
              </a:spcAft>
            </a:pPr>
            <a:r>
              <a:rPr lang="ru-RU" sz="1800" b="1" dirty="0">
                <a:solidFill>
                  <a:srgbClr val="002060"/>
                </a:solidFill>
                <a:latin typeface="Arial" pitchFamily="34" charset="0"/>
                <a:cs typeface="Arial" pitchFamily="34" charset="0"/>
              </a:rPr>
              <a:t>износ основных фондов = 52% </a:t>
            </a:r>
            <a:r>
              <a:rPr lang="ru-RU" sz="1800" dirty="0">
                <a:solidFill>
                  <a:srgbClr val="002060"/>
                </a:solidFill>
                <a:latin typeface="Arial" pitchFamily="34" charset="0"/>
                <a:cs typeface="Arial" pitchFamily="34" charset="0"/>
              </a:rPr>
              <a:t>(полный износ = около 20%)</a:t>
            </a:r>
            <a:r>
              <a:rPr lang="ru-RU" sz="1800" b="1" dirty="0">
                <a:solidFill>
                  <a:srgbClr val="002060"/>
                </a:solidFill>
                <a:latin typeface="Arial" pitchFamily="34" charset="0"/>
                <a:cs typeface="Arial" pitchFamily="34" charset="0"/>
              </a:rPr>
              <a:t> </a:t>
            </a:r>
          </a:p>
          <a:p>
            <a:pPr marL="180000" indent="-180000">
              <a:spcAft>
                <a:spcPts val="300"/>
              </a:spcAft>
            </a:pPr>
            <a:r>
              <a:rPr lang="ru-RU" sz="1800" b="1" dirty="0" err="1">
                <a:solidFill>
                  <a:srgbClr val="002060"/>
                </a:solidFill>
                <a:latin typeface="Arial" pitchFamily="34" charset="0"/>
                <a:cs typeface="Arial" pitchFamily="34" charset="0"/>
              </a:rPr>
              <a:t>коэфф</a:t>
            </a:r>
            <a:r>
              <a:rPr lang="ru-RU" sz="1800" b="1" dirty="0">
                <a:solidFill>
                  <a:srgbClr val="002060"/>
                </a:solidFill>
                <a:latin typeface="Arial" pitchFamily="34" charset="0"/>
                <a:cs typeface="Arial" pitchFamily="34" charset="0"/>
              </a:rPr>
              <a:t>. обновления = 4%/год</a:t>
            </a:r>
            <a:r>
              <a:rPr lang="ru-RU" sz="1800" dirty="0">
                <a:solidFill>
                  <a:srgbClr val="002060"/>
                </a:solidFill>
                <a:latin typeface="Arial" pitchFamily="34" charset="0"/>
                <a:cs typeface="Arial" pitchFamily="34" charset="0"/>
              </a:rPr>
              <a:t> последние 15 лет (в развитых странах = 10-15%)</a:t>
            </a:r>
          </a:p>
          <a:p>
            <a:pPr marL="180000" indent="-180000">
              <a:spcAft>
                <a:spcPts val="300"/>
              </a:spcAft>
            </a:pPr>
            <a:r>
              <a:rPr lang="ru-RU" sz="1800" b="1" dirty="0" err="1">
                <a:solidFill>
                  <a:srgbClr val="002060"/>
                </a:solidFill>
                <a:latin typeface="Arial" pitchFamily="34" charset="0"/>
                <a:cs typeface="Arial" pitchFamily="34" charset="0"/>
              </a:rPr>
              <a:t>коэфф</a:t>
            </a:r>
            <a:r>
              <a:rPr lang="ru-RU" sz="1800" b="1" dirty="0">
                <a:solidFill>
                  <a:srgbClr val="002060"/>
                </a:solidFill>
                <a:latin typeface="Arial" pitchFamily="34" charset="0"/>
                <a:cs typeface="Arial" pitchFamily="34" charset="0"/>
              </a:rPr>
              <a:t>. выбытия основных фондов = 0,5% в год </a:t>
            </a:r>
            <a:r>
              <a:rPr lang="ru-RU" sz="1800" dirty="0">
                <a:solidFill>
                  <a:srgbClr val="002060"/>
                </a:solidFill>
                <a:latin typeface="Arial" pitchFamily="34" charset="0"/>
                <a:cs typeface="Arial" pitchFamily="34" charset="0"/>
              </a:rPr>
              <a:t>(падение в 2 раза за 15 лет) </a:t>
            </a:r>
          </a:p>
          <a:p>
            <a:pPr marL="180000" indent="-180000">
              <a:spcAft>
                <a:spcPts val="300"/>
              </a:spcAft>
            </a:pPr>
            <a:r>
              <a:rPr lang="ru-RU" sz="1800" b="1" dirty="0">
                <a:solidFill>
                  <a:srgbClr val="002060"/>
                </a:solidFill>
                <a:latin typeface="Arial" pitchFamily="34" charset="0"/>
                <a:cs typeface="Arial" pitchFamily="34" charset="0"/>
              </a:rPr>
              <a:t>строительство </a:t>
            </a:r>
            <a:r>
              <a:rPr lang="ru-RU" sz="1800" b="1" dirty="0" err="1">
                <a:solidFill>
                  <a:srgbClr val="002060"/>
                </a:solidFill>
                <a:latin typeface="Arial" pitchFamily="34" charset="0"/>
                <a:cs typeface="Arial" pitchFamily="34" charset="0"/>
              </a:rPr>
              <a:t>промзданий</a:t>
            </a:r>
            <a:r>
              <a:rPr lang="ru-RU" sz="1800" b="1" dirty="0">
                <a:solidFill>
                  <a:srgbClr val="002060"/>
                </a:solidFill>
                <a:latin typeface="Arial" pitchFamily="34" charset="0"/>
                <a:cs typeface="Arial" pitchFamily="34" charset="0"/>
              </a:rPr>
              <a:t> = 3,8 </a:t>
            </a:r>
            <a:r>
              <a:rPr lang="ru-RU" sz="1800" b="1" dirty="0" err="1">
                <a:solidFill>
                  <a:srgbClr val="002060"/>
                </a:solidFill>
                <a:latin typeface="Arial" pitchFamily="34" charset="0"/>
                <a:cs typeface="Arial" pitchFamily="34" charset="0"/>
              </a:rPr>
              <a:t>млн</a:t>
            </a:r>
            <a:r>
              <a:rPr lang="ru-RU" sz="1800" b="1" dirty="0">
                <a:solidFill>
                  <a:srgbClr val="002060"/>
                </a:solidFill>
                <a:latin typeface="Arial" pitchFamily="34" charset="0"/>
                <a:cs typeface="Arial" pitchFamily="34" charset="0"/>
              </a:rPr>
              <a:t> кв.м/год </a:t>
            </a:r>
            <a:r>
              <a:rPr lang="ru-RU" sz="1800" dirty="0">
                <a:solidFill>
                  <a:srgbClr val="002060"/>
                </a:solidFill>
                <a:latin typeface="Arial" pitchFamily="34" charset="0"/>
                <a:cs typeface="Arial" pitchFamily="34" charset="0"/>
              </a:rPr>
              <a:t>последние 15 лет (</a:t>
            </a:r>
            <a:r>
              <a:rPr lang="en-US" sz="1800" dirty="0">
                <a:solidFill>
                  <a:srgbClr val="002060"/>
                </a:solidFill>
                <a:latin typeface="Arial" pitchFamily="34" charset="0"/>
                <a:cs typeface="Arial" pitchFamily="34" charset="0"/>
              </a:rPr>
              <a:t>&lt;</a:t>
            </a:r>
            <a:r>
              <a:rPr lang="ru-RU" sz="1800" dirty="0">
                <a:solidFill>
                  <a:srgbClr val="002060"/>
                </a:solidFill>
                <a:latin typeface="Arial" pitchFamily="34" charset="0"/>
                <a:cs typeface="Arial" pitchFamily="34" charset="0"/>
              </a:rPr>
              <a:t>1% в год) </a:t>
            </a:r>
            <a:endParaRPr lang="ru-RU" sz="1800" b="1" dirty="0">
              <a:solidFill>
                <a:srgbClr val="002060"/>
              </a:solidFill>
              <a:latin typeface="Arial" pitchFamily="34" charset="0"/>
              <a:cs typeface="Arial" pitchFamily="34" charset="0"/>
            </a:endParaRPr>
          </a:p>
          <a:p>
            <a:pPr marL="180000" indent="-180000">
              <a:spcAft>
                <a:spcPts val="300"/>
              </a:spcAft>
            </a:pPr>
            <a:r>
              <a:rPr lang="ru-RU" sz="1800" b="1" dirty="0">
                <a:solidFill>
                  <a:srgbClr val="9E002D"/>
                </a:solidFill>
                <a:latin typeface="Arial" pitchFamily="34" charset="0"/>
                <a:cs typeface="Arial" pitchFamily="34" charset="0"/>
              </a:rPr>
              <a:t>Опережающее развитие промышленности = инвестиции </a:t>
            </a:r>
            <a:r>
              <a:rPr lang="en-US" sz="1800" b="1" dirty="0">
                <a:solidFill>
                  <a:srgbClr val="9E002D"/>
                </a:solidFill>
                <a:latin typeface="Arial" pitchFamily="34" charset="0"/>
                <a:cs typeface="Arial" pitchFamily="34" charset="0"/>
              </a:rPr>
              <a:t>&gt; </a:t>
            </a:r>
            <a:r>
              <a:rPr lang="ru-RU" sz="1800" b="1" dirty="0">
                <a:solidFill>
                  <a:srgbClr val="9E002D"/>
                </a:solidFill>
                <a:latin typeface="Arial" pitchFamily="34" charset="0"/>
                <a:cs typeface="Arial" pitchFamily="34" charset="0"/>
              </a:rPr>
              <a:t>10 </a:t>
            </a:r>
            <a:r>
              <a:rPr lang="ru-RU" sz="1800" b="1" dirty="0" err="1">
                <a:solidFill>
                  <a:srgbClr val="9E002D"/>
                </a:solidFill>
                <a:latin typeface="Arial" pitchFamily="34" charset="0"/>
                <a:cs typeface="Arial" pitchFamily="34" charset="0"/>
              </a:rPr>
              <a:t>трлн</a:t>
            </a:r>
            <a:r>
              <a:rPr lang="ru-RU" sz="1800" b="1" dirty="0">
                <a:solidFill>
                  <a:srgbClr val="9E002D"/>
                </a:solidFill>
                <a:latin typeface="Arial" pitchFamily="34" charset="0"/>
                <a:cs typeface="Arial" pitchFamily="34" charset="0"/>
              </a:rPr>
              <a:t> руб. в год</a:t>
            </a:r>
          </a:p>
          <a:p>
            <a:pPr marL="180000" indent="-180000">
              <a:spcAft>
                <a:spcPts val="300"/>
              </a:spcAft>
            </a:pPr>
            <a:r>
              <a:rPr lang="ru-RU" sz="1800" b="1" dirty="0">
                <a:solidFill>
                  <a:srgbClr val="9E002D"/>
                </a:solidFill>
                <a:latin typeface="Arial" pitchFamily="34" charset="0"/>
                <a:cs typeface="Arial" pitchFamily="34" charset="0"/>
              </a:rPr>
              <a:t>Реновация и строительство производственных зданий = </a:t>
            </a:r>
            <a:r>
              <a:rPr lang="ru-RU" sz="1800" b="1" dirty="0" err="1">
                <a:solidFill>
                  <a:srgbClr val="9E002D"/>
                </a:solidFill>
                <a:latin typeface="Arial" pitchFamily="34" charset="0"/>
                <a:cs typeface="Arial" pitchFamily="34" charset="0"/>
              </a:rPr>
              <a:t>ок</a:t>
            </a:r>
            <a:r>
              <a:rPr lang="ru-RU" sz="1800" b="1" dirty="0">
                <a:solidFill>
                  <a:srgbClr val="9E002D"/>
                </a:solidFill>
                <a:latin typeface="Arial" pitchFamily="34" charset="0"/>
                <a:cs typeface="Arial" pitchFamily="34" charset="0"/>
              </a:rPr>
              <a:t>.</a:t>
            </a:r>
            <a:r>
              <a:rPr lang="en-US" sz="1800" b="1" dirty="0">
                <a:solidFill>
                  <a:srgbClr val="9E002D"/>
                </a:solidFill>
                <a:latin typeface="Arial" pitchFamily="34" charset="0"/>
                <a:cs typeface="Arial" pitchFamily="34" charset="0"/>
              </a:rPr>
              <a:t> </a:t>
            </a:r>
            <a:r>
              <a:rPr lang="ru-RU" sz="1800" b="1" dirty="0">
                <a:solidFill>
                  <a:srgbClr val="9E002D"/>
                </a:solidFill>
                <a:latin typeface="Arial" pitchFamily="34" charset="0"/>
                <a:cs typeface="Arial" pitchFamily="34" charset="0"/>
              </a:rPr>
              <a:t>20 </a:t>
            </a:r>
            <a:r>
              <a:rPr lang="ru-RU" sz="1800" b="1" dirty="0" err="1">
                <a:solidFill>
                  <a:srgbClr val="9E002D"/>
                </a:solidFill>
                <a:latin typeface="Arial" pitchFamily="34" charset="0"/>
                <a:cs typeface="Arial" pitchFamily="34" charset="0"/>
              </a:rPr>
              <a:t>млн</a:t>
            </a:r>
            <a:r>
              <a:rPr lang="ru-RU" sz="1800" b="1" dirty="0">
                <a:solidFill>
                  <a:srgbClr val="9E002D"/>
                </a:solidFill>
                <a:latin typeface="Arial" pitchFamily="34" charset="0"/>
                <a:cs typeface="Arial" pitchFamily="34" charset="0"/>
              </a:rPr>
              <a:t> кв.м в год</a:t>
            </a:r>
          </a:p>
        </p:txBody>
      </p:sp>
      <p:sp>
        <p:nvSpPr>
          <p:cNvPr id="5" name="TextBox 15"/>
          <p:cNvSpPr txBox="1">
            <a:spLocks noChangeArrowheads="1"/>
          </p:cNvSpPr>
          <p:nvPr/>
        </p:nvSpPr>
        <p:spPr bwMode="auto">
          <a:xfrm>
            <a:off x="-204700" y="6591300"/>
            <a:ext cx="2413323" cy="266700"/>
          </a:xfrm>
          <a:prstGeom prst="rect">
            <a:avLst/>
          </a:prstGeom>
          <a:noFill/>
          <a:ln w="9525">
            <a:noFill/>
            <a:miter lim="800000"/>
            <a:headEnd/>
            <a:tailEnd/>
          </a:ln>
        </p:spPr>
        <p:txBody>
          <a:bodyPr lIns="91440" tIns="45720" rIns="91440" bIns="45720"/>
          <a:lstStyle/>
          <a:p>
            <a:r>
              <a:rPr lang="ru-RU" sz="1200" dirty="0">
                <a:latin typeface="Arial" pitchFamily="34" charset="0"/>
                <a:cs typeface="Arial" pitchFamily="34" charset="0"/>
              </a:rPr>
              <a:t>Источник:</a:t>
            </a:r>
            <a:r>
              <a:rPr lang="en-US" sz="1200" dirty="0">
                <a:latin typeface="Arial" pitchFamily="34" charset="0"/>
                <a:cs typeface="Arial" pitchFamily="34" charset="0"/>
              </a:rPr>
              <a:t> </a:t>
            </a:r>
            <a:r>
              <a:rPr lang="ru-RU" sz="1200" dirty="0">
                <a:latin typeface="Arial" pitchFamily="34" charset="0"/>
                <a:cs typeface="Arial" pitchFamily="34" charset="0"/>
              </a:rPr>
              <a:t>Росстат</a:t>
            </a:r>
          </a:p>
        </p:txBody>
      </p:sp>
      <p:sp>
        <p:nvSpPr>
          <p:cNvPr id="6" name="Номер слайда 5"/>
          <p:cNvSpPr>
            <a:spLocks noGrp="1"/>
          </p:cNvSpPr>
          <p:nvPr>
            <p:ph type="sldNum" sz="quarter" idx="12"/>
          </p:nvPr>
        </p:nvSpPr>
        <p:spPr>
          <a:xfrm>
            <a:off x="9281160" y="6408737"/>
            <a:ext cx="2743200" cy="365125"/>
          </a:xfrm>
        </p:spPr>
        <p:txBody>
          <a:bodyPr/>
          <a:lstStyle/>
          <a:p>
            <a:fld id="{9BD01F72-E690-40BC-872B-0C7B51570B04}" type="slidenum">
              <a:rPr lang="ru-RU" sz="1400" smtClean="0"/>
              <a:t>12</a:t>
            </a:fld>
            <a:endParaRPr lang="ru-RU" sz="1400" dirty="0"/>
          </a:p>
        </p:txBody>
      </p:sp>
    </p:spTree>
    <p:extLst>
      <p:ext uri="{BB962C8B-B14F-4D97-AF65-F5344CB8AC3E}">
        <p14:creationId xmlns:p14="http://schemas.microsoft.com/office/powerpoint/2010/main" val="1534017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420" y="152636"/>
            <a:ext cx="10873208" cy="394990"/>
          </a:xfrm>
        </p:spPr>
        <p:txBody>
          <a:bodyPr>
            <a:normAutofit/>
          </a:bodyPr>
          <a:lstStyle/>
          <a:p>
            <a:pPr algn="ctr"/>
            <a:r>
              <a:rPr lang="ru-RU" sz="2200" b="1" dirty="0">
                <a:solidFill>
                  <a:srgbClr val="9E002D"/>
                </a:solidFill>
                <a:latin typeface="Arial" pitchFamily="34" charset="0"/>
                <a:cs typeface="Arial" pitchFamily="34" charset="0"/>
              </a:rPr>
              <a:t>Экспорт/импорт России - изменения</a:t>
            </a:r>
            <a:r>
              <a:rPr lang="ru-RU" sz="2200" dirty="0">
                <a:latin typeface="Arial" pitchFamily="34" charset="0"/>
                <a:cs typeface="Arial" pitchFamily="34" charset="0"/>
              </a:rPr>
              <a:t>, </a:t>
            </a:r>
            <a:r>
              <a:rPr lang="ru-RU" sz="2000" dirty="0">
                <a:latin typeface="Arial" pitchFamily="34" charset="0"/>
                <a:cs typeface="Arial" pitchFamily="34" charset="0"/>
              </a:rPr>
              <a:t>2005-2022</a:t>
            </a:r>
            <a:r>
              <a:rPr lang="ru-RU" sz="2200" b="1" dirty="0">
                <a:solidFill>
                  <a:srgbClr val="9E002D"/>
                </a:solidFill>
                <a:latin typeface="Arial" pitchFamily="34" charset="0"/>
                <a:cs typeface="Arial" pitchFamily="34" charset="0"/>
              </a:rPr>
              <a:t> </a:t>
            </a:r>
            <a:endParaRPr lang="ru-RU" sz="2000" dirty="0">
              <a:latin typeface="Arial" pitchFamily="34" charset="0"/>
              <a:cs typeface="Arial" pitchFamily="34" charset="0"/>
            </a:endParaRPr>
          </a:p>
        </p:txBody>
      </p:sp>
      <p:sp>
        <p:nvSpPr>
          <p:cNvPr id="3" name="Объект 2"/>
          <p:cNvSpPr>
            <a:spLocks noGrp="1"/>
          </p:cNvSpPr>
          <p:nvPr>
            <p:ph idx="1"/>
          </p:nvPr>
        </p:nvSpPr>
        <p:spPr>
          <a:xfrm>
            <a:off x="371364" y="656692"/>
            <a:ext cx="9037004" cy="4752528"/>
          </a:xfrm>
        </p:spPr>
        <p:txBody>
          <a:bodyPr>
            <a:noAutofit/>
          </a:bodyPr>
          <a:lstStyle/>
          <a:p>
            <a:pPr marL="180000" indent="-180000">
              <a:spcAft>
                <a:spcPts val="900"/>
              </a:spcAft>
            </a:pPr>
            <a:r>
              <a:rPr lang="ru-RU" sz="2000" b="1" dirty="0">
                <a:solidFill>
                  <a:srgbClr val="9E002D"/>
                </a:solidFill>
                <a:latin typeface="Arial" pitchFamily="34" charset="0"/>
                <a:cs typeface="Arial" pitchFamily="34" charset="0"/>
              </a:rPr>
              <a:t>фармацевтика </a:t>
            </a:r>
            <a:r>
              <a:rPr lang="ru-RU" sz="2000" dirty="0">
                <a:solidFill>
                  <a:srgbClr val="9E002D"/>
                </a:solidFill>
                <a:latin typeface="Arial" pitchFamily="34" charset="0"/>
                <a:cs typeface="Arial" pitchFamily="34" charset="0"/>
              </a:rPr>
              <a:t>= - 2,0 / +3,0 раза</a:t>
            </a:r>
          </a:p>
          <a:p>
            <a:pPr marL="180000" indent="-180000">
              <a:spcAft>
                <a:spcPts val="900"/>
              </a:spcAft>
            </a:pPr>
            <a:r>
              <a:rPr lang="ru-RU" sz="2000" b="1" dirty="0">
                <a:solidFill>
                  <a:srgbClr val="9E002D"/>
                </a:solidFill>
                <a:latin typeface="Arial" pitchFamily="34" charset="0"/>
                <a:cs typeface="Arial" pitchFamily="34" charset="0"/>
              </a:rPr>
              <a:t>бумага и изделия из нее </a:t>
            </a:r>
            <a:r>
              <a:rPr lang="ru-RU" sz="2000" dirty="0">
                <a:solidFill>
                  <a:srgbClr val="9E002D"/>
                </a:solidFill>
                <a:latin typeface="Arial" pitchFamily="34" charset="0"/>
                <a:cs typeface="Arial" pitchFamily="34" charset="0"/>
              </a:rPr>
              <a:t>= -1,7</a:t>
            </a:r>
            <a:r>
              <a:rPr lang="en-US" sz="2000" dirty="0">
                <a:solidFill>
                  <a:srgbClr val="9E002D"/>
                </a:solidFill>
                <a:latin typeface="Arial" pitchFamily="34" charset="0"/>
                <a:cs typeface="Arial" pitchFamily="34" charset="0"/>
              </a:rPr>
              <a:t> / </a:t>
            </a:r>
            <a:r>
              <a:rPr lang="ru-RU" sz="2000" dirty="0">
                <a:solidFill>
                  <a:srgbClr val="9E002D"/>
                </a:solidFill>
                <a:latin typeface="Arial" pitchFamily="34" charset="0"/>
                <a:cs typeface="Arial" pitchFamily="34" charset="0"/>
              </a:rPr>
              <a:t>+2,5 раза</a:t>
            </a:r>
            <a:endParaRPr lang="ru-RU" sz="2000" b="1" dirty="0">
              <a:solidFill>
                <a:srgbClr val="9E002D"/>
              </a:solidFill>
              <a:latin typeface="Arial" pitchFamily="34" charset="0"/>
              <a:cs typeface="Arial" pitchFamily="34" charset="0"/>
            </a:endParaRPr>
          </a:p>
          <a:p>
            <a:pPr marL="180000" indent="-180000">
              <a:spcAft>
                <a:spcPts val="900"/>
              </a:spcAft>
            </a:pPr>
            <a:r>
              <a:rPr lang="ru-RU" sz="2000" b="1" dirty="0">
                <a:solidFill>
                  <a:srgbClr val="9E002D"/>
                </a:solidFill>
                <a:latin typeface="Arial" pitchFamily="34" charset="0"/>
                <a:cs typeface="Arial" pitchFamily="34" charset="0"/>
              </a:rPr>
              <a:t>машины, оборудование </a:t>
            </a:r>
            <a:r>
              <a:rPr lang="ru-RU" sz="2000" dirty="0">
                <a:solidFill>
                  <a:srgbClr val="9E002D"/>
                </a:solidFill>
                <a:latin typeface="Arial" pitchFamily="34" charset="0"/>
                <a:cs typeface="Arial" pitchFamily="34" charset="0"/>
              </a:rPr>
              <a:t>= -1,3 / +1,6 раза</a:t>
            </a:r>
          </a:p>
          <a:p>
            <a:pPr marL="180000" indent="-180000">
              <a:spcAft>
                <a:spcPts val="900"/>
              </a:spcAft>
            </a:pPr>
            <a:r>
              <a:rPr lang="ru-RU" sz="2000" b="1" dirty="0">
                <a:solidFill>
                  <a:srgbClr val="9E002D"/>
                </a:solidFill>
                <a:latin typeface="Arial" pitchFamily="34" charset="0"/>
                <a:cs typeface="Arial" pitchFamily="34" charset="0"/>
              </a:rPr>
              <a:t>потребительские товары </a:t>
            </a:r>
            <a:r>
              <a:rPr lang="ru-RU" sz="2000" dirty="0">
                <a:solidFill>
                  <a:srgbClr val="9E002D"/>
                </a:solidFill>
                <a:latin typeface="Arial" pitchFamily="34" charset="0"/>
                <a:cs typeface="Arial" pitchFamily="34" charset="0"/>
              </a:rPr>
              <a:t>= 0 / = +2,0 раза</a:t>
            </a:r>
            <a:endParaRPr lang="ru-RU" sz="2000" b="1" dirty="0">
              <a:solidFill>
                <a:srgbClr val="9E002D"/>
              </a:solidFill>
              <a:latin typeface="Arial" pitchFamily="34" charset="0"/>
              <a:cs typeface="Arial" pitchFamily="34" charset="0"/>
            </a:endParaRPr>
          </a:p>
          <a:p>
            <a:pPr marL="180000" indent="-180000">
              <a:spcAft>
                <a:spcPts val="900"/>
              </a:spcAft>
            </a:pPr>
            <a:r>
              <a:rPr lang="ru-RU" sz="2000" b="1" dirty="0">
                <a:solidFill>
                  <a:srgbClr val="002060"/>
                </a:solidFill>
                <a:latin typeface="Arial" pitchFamily="34" charset="0"/>
                <a:cs typeface="Arial" pitchFamily="34" charset="0"/>
              </a:rPr>
              <a:t>станкостроение </a:t>
            </a:r>
            <a:r>
              <a:rPr lang="ru-RU" sz="2000" dirty="0">
                <a:solidFill>
                  <a:srgbClr val="002060"/>
                </a:solidFill>
                <a:latin typeface="Arial" pitchFamily="34" charset="0"/>
                <a:cs typeface="Arial" pitchFamily="34" charset="0"/>
              </a:rPr>
              <a:t>= 0 / +1,3 раза</a:t>
            </a:r>
          </a:p>
          <a:p>
            <a:pPr marL="180000" indent="-180000">
              <a:spcAft>
                <a:spcPts val="900"/>
              </a:spcAft>
            </a:pPr>
            <a:r>
              <a:rPr lang="ru-RU" sz="2000" b="1" dirty="0" err="1">
                <a:solidFill>
                  <a:srgbClr val="002060"/>
                </a:solidFill>
                <a:latin typeface="Arial" pitchFamily="34" charset="0"/>
                <a:cs typeface="Arial" pitchFamily="34" charset="0"/>
              </a:rPr>
              <a:t>автопром</a:t>
            </a:r>
            <a:r>
              <a:rPr lang="ru-RU" sz="2000" dirty="0">
                <a:solidFill>
                  <a:srgbClr val="002060"/>
                </a:solidFill>
                <a:latin typeface="Arial" pitchFamily="34" charset="0"/>
                <a:cs typeface="Arial" pitchFamily="34" charset="0"/>
              </a:rPr>
              <a:t> = -2,7 / -1,2 раза</a:t>
            </a:r>
          </a:p>
          <a:p>
            <a:pPr marL="180000" indent="-180000">
              <a:spcAft>
                <a:spcPts val="900"/>
              </a:spcAft>
            </a:pPr>
            <a:r>
              <a:rPr lang="ru-RU" sz="2000" b="1" dirty="0">
                <a:solidFill>
                  <a:srgbClr val="002060"/>
                </a:solidFill>
                <a:latin typeface="Arial" pitchFamily="34" charset="0"/>
                <a:cs typeface="Arial" pitchFamily="34" charset="0"/>
              </a:rPr>
              <a:t>химическая продукция </a:t>
            </a:r>
            <a:r>
              <a:rPr lang="ru-RU" sz="2000" dirty="0">
                <a:solidFill>
                  <a:srgbClr val="002060"/>
                </a:solidFill>
                <a:latin typeface="Arial" pitchFamily="34" charset="0"/>
                <a:cs typeface="Arial" pitchFamily="34" charset="0"/>
              </a:rPr>
              <a:t>= -1,6 / 0 раза </a:t>
            </a:r>
          </a:p>
          <a:p>
            <a:pPr marL="180000" indent="-180000">
              <a:spcAft>
                <a:spcPts val="900"/>
              </a:spcAft>
            </a:pPr>
            <a:r>
              <a:rPr lang="ru-RU" sz="2000" b="1" dirty="0">
                <a:solidFill>
                  <a:srgbClr val="002060"/>
                </a:solidFill>
                <a:latin typeface="Arial" pitchFamily="34" charset="0"/>
                <a:cs typeface="Arial" pitchFamily="34" charset="0"/>
              </a:rPr>
              <a:t>металлургия </a:t>
            </a:r>
            <a:r>
              <a:rPr lang="ru-RU" sz="2000" dirty="0">
                <a:solidFill>
                  <a:srgbClr val="002060"/>
                </a:solidFill>
                <a:latin typeface="Arial" pitchFamily="34" charset="0"/>
                <a:cs typeface="Arial" pitchFamily="34" charset="0"/>
              </a:rPr>
              <a:t>= -1,4 / 0 раза</a:t>
            </a:r>
          </a:p>
          <a:p>
            <a:pPr marL="180000" indent="-180000">
              <a:spcAft>
                <a:spcPts val="900"/>
              </a:spcAft>
            </a:pPr>
            <a:r>
              <a:rPr lang="ru-RU" sz="2000" b="1" dirty="0">
                <a:solidFill>
                  <a:srgbClr val="002060"/>
                </a:solidFill>
                <a:latin typeface="Arial" pitchFamily="34" charset="0"/>
                <a:cs typeface="Arial" pitchFamily="34" charset="0"/>
              </a:rPr>
              <a:t>электрооборудование </a:t>
            </a:r>
            <a:r>
              <a:rPr lang="ru-RU" sz="2000" dirty="0">
                <a:solidFill>
                  <a:srgbClr val="002060"/>
                </a:solidFill>
                <a:latin typeface="Arial" pitchFamily="34" charset="0"/>
                <a:cs typeface="Arial" pitchFamily="34" charset="0"/>
              </a:rPr>
              <a:t>= +1,1 / +2,7 раза</a:t>
            </a:r>
          </a:p>
          <a:p>
            <a:pPr marL="180000" indent="-180000">
              <a:spcAft>
                <a:spcPts val="900"/>
              </a:spcAft>
            </a:pPr>
            <a:r>
              <a:rPr lang="ru-RU" sz="2000" b="1" dirty="0">
                <a:solidFill>
                  <a:srgbClr val="00B050"/>
                </a:solidFill>
                <a:latin typeface="Arial" pitchFamily="34" charset="0"/>
                <a:cs typeface="Arial" pitchFamily="34" charset="0"/>
              </a:rPr>
              <a:t>древесина </a:t>
            </a:r>
            <a:r>
              <a:rPr lang="ru-RU" sz="2000" dirty="0">
                <a:solidFill>
                  <a:srgbClr val="00B050"/>
                </a:solidFill>
                <a:latin typeface="Arial" pitchFamily="34" charset="0"/>
                <a:cs typeface="Arial" pitchFamily="34" charset="0"/>
              </a:rPr>
              <a:t>= +1,4 / 0 раза</a:t>
            </a:r>
          </a:p>
          <a:p>
            <a:pPr marL="180000" indent="-180000">
              <a:spcAft>
                <a:spcPts val="900"/>
              </a:spcAft>
            </a:pPr>
            <a:r>
              <a:rPr lang="ru-RU" sz="2000" b="1" dirty="0">
                <a:solidFill>
                  <a:srgbClr val="00B050"/>
                </a:solidFill>
                <a:latin typeface="Arial" pitchFamily="34" charset="0"/>
                <a:cs typeface="Arial" pitchFamily="34" charset="0"/>
              </a:rPr>
              <a:t>АПК </a:t>
            </a:r>
            <a:r>
              <a:rPr lang="ru-RU" sz="2000" dirty="0">
                <a:solidFill>
                  <a:srgbClr val="00B050"/>
                </a:solidFill>
                <a:latin typeface="Arial" pitchFamily="34" charset="0"/>
                <a:cs typeface="Arial" pitchFamily="34" charset="0"/>
              </a:rPr>
              <a:t>= +2,0 / -1,2 раза</a:t>
            </a:r>
          </a:p>
          <a:p>
            <a:pPr marL="180000" indent="-180000">
              <a:spcAft>
                <a:spcPts val="900"/>
              </a:spcAft>
            </a:pPr>
            <a:endParaRPr lang="ru-RU" sz="2000" dirty="0">
              <a:solidFill>
                <a:srgbClr val="002060"/>
              </a:solidFill>
              <a:latin typeface="Arial" pitchFamily="34" charset="0"/>
              <a:cs typeface="Arial" pitchFamily="34" charset="0"/>
            </a:endParaRPr>
          </a:p>
        </p:txBody>
      </p:sp>
      <p:sp>
        <p:nvSpPr>
          <p:cNvPr id="5" name="TextBox 15"/>
          <p:cNvSpPr txBox="1">
            <a:spLocks noChangeArrowheads="1"/>
          </p:cNvSpPr>
          <p:nvPr/>
        </p:nvSpPr>
        <p:spPr bwMode="auto">
          <a:xfrm>
            <a:off x="191344" y="6591300"/>
            <a:ext cx="2880320" cy="266700"/>
          </a:xfrm>
          <a:prstGeom prst="rect">
            <a:avLst/>
          </a:prstGeom>
          <a:noFill/>
          <a:ln w="9525">
            <a:noFill/>
            <a:miter lim="800000"/>
            <a:headEnd/>
            <a:tailEnd/>
          </a:ln>
        </p:spPr>
        <p:txBody>
          <a:bodyPr lIns="91440" tIns="45720" rIns="91440" bIns="45720"/>
          <a:lstStyle/>
          <a:p>
            <a:r>
              <a:rPr lang="ru-RU" sz="1200" dirty="0">
                <a:latin typeface="Arial" pitchFamily="34" charset="0"/>
                <a:cs typeface="Arial" pitchFamily="34" charset="0"/>
              </a:rPr>
              <a:t>Источник:</a:t>
            </a:r>
            <a:r>
              <a:rPr lang="en-US" sz="1200" dirty="0">
                <a:latin typeface="Arial" pitchFamily="34" charset="0"/>
                <a:cs typeface="Arial" pitchFamily="34" charset="0"/>
              </a:rPr>
              <a:t> </a:t>
            </a:r>
            <a:r>
              <a:rPr lang="ru-RU" sz="1200" dirty="0">
                <a:latin typeface="Arial" pitchFamily="34" charset="0"/>
                <a:cs typeface="Arial" pitchFamily="34" charset="0"/>
              </a:rPr>
              <a:t>Росстат, ФТС, ЦМАКП</a:t>
            </a:r>
            <a:r>
              <a:rPr lang="en-US" sz="1200" dirty="0">
                <a:latin typeface="Arial" pitchFamily="34" charset="0"/>
                <a:cs typeface="Arial" pitchFamily="34" charset="0"/>
              </a:rPr>
              <a:t> </a:t>
            </a:r>
            <a:r>
              <a:rPr lang="ru-RU" sz="1200" dirty="0">
                <a:latin typeface="Arial" pitchFamily="34" charset="0"/>
                <a:cs typeface="Arial" pitchFamily="34" charset="0"/>
              </a:rPr>
              <a:t>   </a:t>
            </a:r>
          </a:p>
        </p:txBody>
      </p:sp>
      <p:sp>
        <p:nvSpPr>
          <p:cNvPr id="6" name="Номер слайда 5"/>
          <p:cNvSpPr>
            <a:spLocks noGrp="1"/>
          </p:cNvSpPr>
          <p:nvPr>
            <p:ph type="sldNum" sz="quarter" idx="12"/>
          </p:nvPr>
        </p:nvSpPr>
        <p:spPr>
          <a:xfrm>
            <a:off x="9315994" y="6492875"/>
            <a:ext cx="2743200" cy="365125"/>
          </a:xfrm>
        </p:spPr>
        <p:txBody>
          <a:bodyPr/>
          <a:lstStyle/>
          <a:p>
            <a:fld id="{9BD01F72-E690-40BC-872B-0C7B51570B04}" type="slidenum">
              <a:rPr lang="ru-RU" sz="1400" smtClean="0"/>
              <a:t>13</a:t>
            </a:fld>
            <a:endParaRPr lang="ru-RU" sz="1400" dirty="0"/>
          </a:p>
        </p:txBody>
      </p:sp>
    </p:spTree>
    <p:extLst>
      <p:ext uri="{BB962C8B-B14F-4D97-AF65-F5344CB8AC3E}">
        <p14:creationId xmlns:p14="http://schemas.microsoft.com/office/powerpoint/2010/main" val="4195128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5420" y="224644"/>
            <a:ext cx="10873208" cy="394990"/>
          </a:xfrm>
        </p:spPr>
        <p:txBody>
          <a:bodyPr>
            <a:normAutofit/>
          </a:bodyPr>
          <a:lstStyle/>
          <a:p>
            <a:pPr algn="ctr"/>
            <a:r>
              <a:rPr lang="ru-RU" sz="2200" b="1" dirty="0" err="1">
                <a:solidFill>
                  <a:srgbClr val="9E002D"/>
                </a:solidFill>
                <a:latin typeface="Arial" pitchFamily="34" charset="0"/>
                <a:cs typeface="Arial" pitchFamily="34" charset="0"/>
              </a:rPr>
              <a:t>Импортозависимость</a:t>
            </a:r>
            <a:r>
              <a:rPr lang="ru-RU" sz="2200" b="1" dirty="0">
                <a:solidFill>
                  <a:srgbClr val="9E002D"/>
                </a:solidFill>
                <a:latin typeface="Arial" pitchFamily="34" charset="0"/>
                <a:cs typeface="Arial" pitchFamily="34" charset="0"/>
              </a:rPr>
              <a:t> промышленности России</a:t>
            </a:r>
            <a:endParaRPr lang="ru-RU" sz="2200" b="1" dirty="0">
              <a:solidFill>
                <a:srgbClr val="002060"/>
              </a:solidFill>
              <a:latin typeface="Arial" pitchFamily="34" charset="0"/>
              <a:cs typeface="Arial" pitchFamily="34" charset="0"/>
            </a:endParaRPr>
          </a:p>
        </p:txBody>
      </p:sp>
      <p:sp>
        <p:nvSpPr>
          <p:cNvPr id="3" name="Объект 2"/>
          <p:cNvSpPr>
            <a:spLocks noGrp="1"/>
          </p:cNvSpPr>
          <p:nvPr>
            <p:ph idx="1"/>
          </p:nvPr>
        </p:nvSpPr>
        <p:spPr>
          <a:xfrm>
            <a:off x="407368" y="607098"/>
            <a:ext cx="8892988" cy="4968552"/>
          </a:xfrm>
        </p:spPr>
        <p:txBody>
          <a:bodyPr>
            <a:noAutofit/>
          </a:bodyPr>
          <a:lstStyle/>
          <a:p>
            <a:pPr marL="180000" indent="-180000">
              <a:spcAft>
                <a:spcPts val="900"/>
              </a:spcAft>
            </a:pPr>
            <a:r>
              <a:rPr lang="ru-RU" sz="2000" b="1" dirty="0">
                <a:solidFill>
                  <a:srgbClr val="002060"/>
                </a:solidFill>
                <a:latin typeface="Arial" pitchFamily="34" charset="0"/>
                <a:cs typeface="Arial" pitchFamily="34" charset="0"/>
              </a:rPr>
              <a:t>Доля импорта в затратах промышленности:</a:t>
            </a:r>
            <a:endParaRPr lang="ru-RU" sz="2000" dirty="0">
              <a:solidFill>
                <a:srgbClr val="002060"/>
              </a:solidFill>
              <a:latin typeface="Arial" pitchFamily="34" charset="0"/>
              <a:cs typeface="Arial" pitchFamily="34" charset="0"/>
            </a:endParaRPr>
          </a:p>
          <a:p>
            <a:pPr marL="180000" indent="-180000">
              <a:spcAft>
                <a:spcPts val="900"/>
              </a:spcAft>
            </a:pPr>
            <a:r>
              <a:rPr lang="ru-RU" sz="2000" b="1" dirty="0">
                <a:solidFill>
                  <a:srgbClr val="9E002D"/>
                </a:solidFill>
                <a:latin typeface="Arial" pitchFamily="34" charset="0"/>
                <a:cs typeface="Arial" pitchFamily="34" charset="0"/>
              </a:rPr>
              <a:t>фармацевтика – более 50%</a:t>
            </a:r>
          </a:p>
          <a:p>
            <a:pPr marL="180000" indent="-180000">
              <a:spcAft>
                <a:spcPts val="900"/>
              </a:spcAft>
            </a:pPr>
            <a:r>
              <a:rPr lang="ru-RU" sz="2000" b="1" dirty="0">
                <a:solidFill>
                  <a:srgbClr val="9E002D"/>
                </a:solidFill>
                <a:latin typeface="Arial" pitchFamily="34" charset="0"/>
                <a:cs typeface="Arial" pitchFamily="34" charset="0"/>
              </a:rPr>
              <a:t>потребительские товары – более 35% </a:t>
            </a:r>
          </a:p>
          <a:p>
            <a:pPr marL="180000" indent="-180000">
              <a:spcAft>
                <a:spcPts val="900"/>
              </a:spcAft>
            </a:pPr>
            <a:r>
              <a:rPr lang="ru-RU" sz="2000" b="1" dirty="0">
                <a:solidFill>
                  <a:srgbClr val="9E002D"/>
                </a:solidFill>
                <a:latin typeface="Arial" pitchFamily="34" charset="0"/>
                <a:cs typeface="Arial" pitchFamily="34" charset="0"/>
              </a:rPr>
              <a:t>машиностроение – около 30%</a:t>
            </a:r>
          </a:p>
          <a:p>
            <a:pPr marL="180000" indent="-180000">
              <a:spcAft>
                <a:spcPts val="900"/>
              </a:spcAft>
            </a:pPr>
            <a:r>
              <a:rPr lang="ru-RU" sz="2000" b="1" dirty="0">
                <a:solidFill>
                  <a:srgbClr val="002060"/>
                </a:solidFill>
                <a:latin typeface="Arial" pitchFamily="34" charset="0"/>
                <a:cs typeface="Arial" pitchFamily="34" charset="0"/>
              </a:rPr>
              <a:t>химия, резина, пластмассы – около 25%</a:t>
            </a:r>
          </a:p>
          <a:p>
            <a:pPr marL="180000" indent="-180000">
              <a:spcAft>
                <a:spcPts val="900"/>
              </a:spcAft>
            </a:pPr>
            <a:r>
              <a:rPr lang="ru-RU" sz="2000" b="1" dirty="0">
                <a:solidFill>
                  <a:srgbClr val="002060"/>
                </a:solidFill>
                <a:latin typeface="Arial" pitchFamily="34" charset="0"/>
                <a:cs typeface="Arial" pitchFamily="34" charset="0"/>
              </a:rPr>
              <a:t>здравоохранение - около 25 %</a:t>
            </a:r>
          </a:p>
          <a:p>
            <a:pPr marL="180000" indent="-180000">
              <a:spcAft>
                <a:spcPts val="900"/>
              </a:spcAft>
            </a:pPr>
            <a:r>
              <a:rPr lang="ru-RU" sz="2000" dirty="0">
                <a:solidFill>
                  <a:srgbClr val="002060"/>
                </a:solidFill>
                <a:latin typeface="Arial" pitchFamily="34" charset="0"/>
                <a:cs typeface="Arial" pitchFamily="34" charset="0"/>
              </a:rPr>
              <a:t>ИКТ – более 15%</a:t>
            </a:r>
          </a:p>
          <a:p>
            <a:pPr marL="180000" indent="-180000">
              <a:spcAft>
                <a:spcPts val="900"/>
              </a:spcAft>
            </a:pPr>
            <a:r>
              <a:rPr lang="ru-RU" sz="2000" dirty="0">
                <a:solidFill>
                  <a:srgbClr val="002060"/>
                </a:solidFill>
                <a:latin typeface="Arial" pitchFamily="34" charset="0"/>
                <a:cs typeface="Arial" pitchFamily="34" charset="0"/>
              </a:rPr>
              <a:t>НИОКР – более 15%</a:t>
            </a:r>
          </a:p>
          <a:p>
            <a:pPr marL="180000" indent="-180000">
              <a:spcAft>
                <a:spcPts val="900"/>
              </a:spcAft>
            </a:pPr>
            <a:r>
              <a:rPr lang="ru-RU" sz="2000" dirty="0">
                <a:solidFill>
                  <a:srgbClr val="002060"/>
                </a:solidFill>
                <a:latin typeface="Arial" pitchFamily="34" charset="0"/>
                <a:cs typeface="Arial" pitchFamily="34" charset="0"/>
              </a:rPr>
              <a:t>металлургия – около 15%</a:t>
            </a:r>
          </a:p>
          <a:p>
            <a:pPr marL="180000" indent="-180000">
              <a:spcAft>
                <a:spcPts val="900"/>
              </a:spcAft>
            </a:pPr>
            <a:r>
              <a:rPr lang="ru-RU" sz="2000" dirty="0">
                <a:solidFill>
                  <a:srgbClr val="002060"/>
                </a:solidFill>
                <a:latin typeface="Arial" pitchFamily="34" charset="0"/>
                <a:cs typeface="Arial" pitchFamily="34" charset="0"/>
              </a:rPr>
              <a:t>строительство - около 15%</a:t>
            </a:r>
          </a:p>
          <a:p>
            <a:pPr marL="180000" indent="-180000">
              <a:spcAft>
                <a:spcPts val="900"/>
              </a:spcAft>
            </a:pPr>
            <a:r>
              <a:rPr lang="ru-RU" sz="2000" dirty="0">
                <a:solidFill>
                  <a:srgbClr val="002060"/>
                </a:solidFill>
                <a:latin typeface="Arial" pitchFamily="34" charset="0"/>
                <a:cs typeface="Arial" pitchFamily="34" charset="0"/>
              </a:rPr>
              <a:t>лесобумажная – около 15%</a:t>
            </a:r>
          </a:p>
          <a:p>
            <a:pPr marL="180000" indent="-180000">
              <a:spcAft>
                <a:spcPts val="900"/>
              </a:spcAft>
            </a:pPr>
            <a:r>
              <a:rPr lang="ru-RU" sz="2000" dirty="0">
                <a:solidFill>
                  <a:schemeClr val="accent6"/>
                </a:solidFill>
                <a:latin typeface="Arial" pitchFamily="34" charset="0"/>
                <a:cs typeface="Arial" pitchFamily="34" charset="0"/>
              </a:rPr>
              <a:t>АПК, транспорт, стройматериалы – около 10%</a:t>
            </a:r>
          </a:p>
          <a:p>
            <a:pPr marL="180000" indent="-180000">
              <a:spcAft>
                <a:spcPts val="900"/>
              </a:spcAft>
            </a:pPr>
            <a:endParaRPr lang="ru-RU" sz="2000" dirty="0">
              <a:solidFill>
                <a:schemeClr val="accent6"/>
              </a:solidFill>
              <a:latin typeface="Arial" pitchFamily="34" charset="0"/>
              <a:cs typeface="Arial" pitchFamily="34" charset="0"/>
            </a:endParaRPr>
          </a:p>
        </p:txBody>
      </p:sp>
      <p:sp>
        <p:nvSpPr>
          <p:cNvPr id="5" name="TextBox 15"/>
          <p:cNvSpPr txBox="1">
            <a:spLocks noChangeArrowheads="1"/>
          </p:cNvSpPr>
          <p:nvPr/>
        </p:nvSpPr>
        <p:spPr bwMode="auto">
          <a:xfrm>
            <a:off x="155340" y="6587256"/>
            <a:ext cx="2880320" cy="266700"/>
          </a:xfrm>
          <a:prstGeom prst="rect">
            <a:avLst/>
          </a:prstGeom>
          <a:noFill/>
          <a:ln w="9525">
            <a:noFill/>
            <a:miter lim="800000"/>
            <a:headEnd/>
            <a:tailEnd/>
          </a:ln>
        </p:spPr>
        <p:txBody>
          <a:bodyPr lIns="91440" tIns="45720" rIns="91440" bIns="45720"/>
          <a:lstStyle/>
          <a:p>
            <a:r>
              <a:rPr lang="ru-RU" sz="1200" dirty="0">
                <a:latin typeface="Arial" pitchFamily="34" charset="0"/>
                <a:cs typeface="Arial" pitchFamily="34" charset="0"/>
              </a:rPr>
              <a:t>Источник:</a:t>
            </a:r>
            <a:r>
              <a:rPr lang="en-US" sz="1200" dirty="0">
                <a:latin typeface="Arial" pitchFamily="34" charset="0"/>
                <a:cs typeface="Arial" pitchFamily="34" charset="0"/>
              </a:rPr>
              <a:t> </a:t>
            </a:r>
            <a:r>
              <a:rPr lang="ru-RU" sz="1200" dirty="0">
                <a:latin typeface="Arial" pitchFamily="34" charset="0"/>
                <a:cs typeface="Arial" pitchFamily="34" charset="0"/>
              </a:rPr>
              <a:t>Росстат, ФТС, ЦМАКП</a:t>
            </a:r>
            <a:r>
              <a:rPr lang="en-US" sz="1200" dirty="0">
                <a:latin typeface="Arial" pitchFamily="34" charset="0"/>
                <a:cs typeface="Arial" pitchFamily="34" charset="0"/>
              </a:rPr>
              <a:t> </a:t>
            </a:r>
            <a:r>
              <a:rPr lang="ru-RU" sz="1200" dirty="0">
                <a:latin typeface="Arial" pitchFamily="34" charset="0"/>
                <a:cs typeface="Arial" pitchFamily="34" charset="0"/>
              </a:rPr>
              <a:t>   </a:t>
            </a:r>
          </a:p>
        </p:txBody>
      </p:sp>
      <p:sp>
        <p:nvSpPr>
          <p:cNvPr id="6" name="Номер слайда 5"/>
          <p:cNvSpPr>
            <a:spLocks noGrp="1"/>
          </p:cNvSpPr>
          <p:nvPr>
            <p:ph type="sldNum" sz="quarter" idx="12"/>
          </p:nvPr>
        </p:nvSpPr>
        <p:spPr>
          <a:xfrm>
            <a:off x="9248870" y="6404693"/>
            <a:ext cx="2743200" cy="365125"/>
          </a:xfrm>
        </p:spPr>
        <p:txBody>
          <a:bodyPr/>
          <a:lstStyle/>
          <a:p>
            <a:fld id="{9BD01F72-E690-40BC-872B-0C7B51570B04}" type="slidenum">
              <a:rPr lang="ru-RU" sz="1400" smtClean="0"/>
              <a:t>14</a:t>
            </a:fld>
            <a:endParaRPr lang="ru-RU" sz="1400" dirty="0"/>
          </a:p>
        </p:txBody>
      </p:sp>
    </p:spTree>
    <p:extLst>
      <p:ext uri="{BB962C8B-B14F-4D97-AF65-F5344CB8AC3E}">
        <p14:creationId xmlns:p14="http://schemas.microsoft.com/office/powerpoint/2010/main" val="3550578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7608" y="140024"/>
            <a:ext cx="10080240" cy="493204"/>
          </a:xfrm>
        </p:spPr>
        <p:txBody>
          <a:bodyPr/>
          <a:lstStyle/>
          <a:p>
            <a:r>
              <a:rPr lang="ru-RU" sz="2200" b="1" dirty="0">
                <a:solidFill>
                  <a:srgbClr val="9E002D"/>
                </a:solidFill>
                <a:latin typeface="Arial" pitchFamily="34" charset="0"/>
                <a:cs typeface="Arial" pitchFamily="34" charset="0"/>
                <a:sym typeface="Lato" charset="0"/>
              </a:rPr>
              <a:t>Цели инвестиций в основной капитал в России</a:t>
            </a:r>
            <a:endParaRPr lang="ru-RU" sz="2200" b="1" dirty="0">
              <a:latin typeface="Arial" pitchFamily="34" charset="0"/>
              <a:cs typeface="Arial" pitchFamily="34" charset="0"/>
            </a:endParaRPr>
          </a:p>
        </p:txBody>
      </p:sp>
      <p:sp>
        <p:nvSpPr>
          <p:cNvPr id="3" name="Содержимое 2"/>
          <p:cNvSpPr>
            <a:spLocks noGrp="1"/>
          </p:cNvSpPr>
          <p:nvPr>
            <p:ph idx="1"/>
          </p:nvPr>
        </p:nvSpPr>
        <p:spPr>
          <a:xfrm>
            <a:off x="1876425" y="742950"/>
            <a:ext cx="10144125" cy="5200650"/>
          </a:xfrm>
        </p:spPr>
        <p:txBody>
          <a:bodyPr/>
          <a:lstStyle/>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155340" y="6563058"/>
            <a:ext cx="2592288" cy="291691"/>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 Росстат </a:t>
            </a:r>
          </a:p>
        </p:txBody>
      </p:sp>
      <p:graphicFrame>
        <p:nvGraphicFramePr>
          <p:cNvPr id="16" name="Диаграмма 15"/>
          <p:cNvGraphicFramePr/>
          <p:nvPr>
            <p:extLst>
              <p:ext uri="{D42A27DB-BD31-4B8C-83A1-F6EECF244321}">
                <p14:modId xmlns:p14="http://schemas.microsoft.com/office/powerpoint/2010/main" val="2010638060"/>
              </p:ext>
            </p:extLst>
          </p:nvPr>
        </p:nvGraphicFramePr>
        <p:xfrm>
          <a:off x="767408" y="1438306"/>
          <a:ext cx="10483713" cy="5015031"/>
        </p:xfrm>
        <a:graphic>
          <a:graphicData uri="http://schemas.openxmlformats.org/drawingml/2006/chart">
            <c:chart xmlns:c="http://schemas.openxmlformats.org/drawingml/2006/chart" xmlns:r="http://schemas.openxmlformats.org/officeDocument/2006/relationships" r:id="rId2"/>
          </a:graphicData>
        </a:graphic>
      </p:graphicFrame>
      <p:sp>
        <p:nvSpPr>
          <p:cNvPr id="17" name="Прямоугольник 16"/>
          <p:cNvSpPr/>
          <p:nvPr/>
        </p:nvSpPr>
        <p:spPr>
          <a:xfrm>
            <a:off x="1055440" y="836712"/>
            <a:ext cx="10441160" cy="553998"/>
          </a:xfrm>
          <a:prstGeom prst="rect">
            <a:avLst/>
          </a:prstGeom>
        </p:spPr>
        <p:txBody>
          <a:bodyPr wrap="square">
            <a:spAutoFit/>
          </a:bodyPr>
          <a:lstStyle/>
          <a:p>
            <a:pPr algn="ctr" defTabSz="412750" fontAlgn="base" hangingPunct="0">
              <a:spcBef>
                <a:spcPct val="50000"/>
              </a:spcBef>
              <a:spcAft>
                <a:spcPct val="0"/>
              </a:spcAft>
              <a:defRPr/>
            </a:pPr>
            <a:r>
              <a:rPr lang="ru-RU" sz="1200" b="1" dirty="0"/>
              <a:t>Распределение организаций по оценке целей инвестирования в основной капитал</a:t>
            </a:r>
          </a:p>
          <a:p>
            <a:pPr algn="ctr" defTabSz="412750" fontAlgn="base" hangingPunct="0">
              <a:spcBef>
                <a:spcPct val="50000"/>
              </a:spcBef>
              <a:spcAft>
                <a:spcPct val="0"/>
              </a:spcAft>
              <a:defRPr/>
            </a:pPr>
            <a:r>
              <a:rPr lang="ru-RU" sz="1200" dirty="0"/>
              <a:t>(по итогам выборочного обследования инвестиционной активности промышленных организаций в процентах к общему числу организаций)</a:t>
            </a:r>
            <a:r>
              <a:rPr lang="ru-RU" sz="1200" b="1" dirty="0">
                <a:solidFill>
                  <a:srgbClr val="000000"/>
                </a:solidFill>
                <a:sym typeface="Gill Sans" charset="0"/>
              </a:rPr>
              <a:t>  </a:t>
            </a:r>
          </a:p>
        </p:txBody>
      </p:sp>
      <p:sp>
        <p:nvSpPr>
          <p:cNvPr id="6" name="Номер слайда 5"/>
          <p:cNvSpPr>
            <a:spLocks noGrp="1"/>
          </p:cNvSpPr>
          <p:nvPr>
            <p:ph type="sldNum" sz="quarter" idx="12"/>
          </p:nvPr>
        </p:nvSpPr>
        <p:spPr>
          <a:xfrm>
            <a:off x="9277350" y="6380495"/>
            <a:ext cx="2743200" cy="365125"/>
          </a:xfrm>
        </p:spPr>
        <p:txBody>
          <a:bodyPr/>
          <a:lstStyle/>
          <a:p>
            <a:fld id="{9BD01F72-E690-40BC-872B-0C7B51570B04}" type="slidenum">
              <a:rPr lang="ru-RU" sz="1400" smtClean="0"/>
              <a:t>15</a:t>
            </a:fld>
            <a:endParaRPr lang="ru-RU" sz="1400" dirty="0"/>
          </a:p>
        </p:txBody>
      </p:sp>
    </p:spTree>
    <p:extLst>
      <p:ext uri="{BB962C8B-B14F-4D97-AF65-F5344CB8AC3E}">
        <p14:creationId xmlns:p14="http://schemas.microsoft.com/office/powerpoint/2010/main" val="58330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538096" y="393373"/>
            <a:ext cx="11448900" cy="4311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defTabSz="412750" fontAlgn="base" hangingPunct="0">
              <a:spcBef>
                <a:spcPct val="0"/>
              </a:spcBef>
              <a:spcAft>
                <a:spcPct val="0"/>
              </a:spcAft>
              <a:defRPr/>
            </a:pPr>
            <a:r>
              <a:rPr lang="ru-RU" sz="2200" b="1" dirty="0">
                <a:solidFill>
                  <a:srgbClr val="9E002D"/>
                </a:solidFill>
                <a:latin typeface="Arial"/>
                <a:ea typeface="ＭＳ Ｐゴシック"/>
                <a:sym typeface="Gill Sans" charset="0"/>
              </a:rPr>
              <a:t>Развитие финансового рынка России </a:t>
            </a:r>
            <a:r>
              <a:rPr lang="ru-RU" sz="2200" dirty="0">
                <a:solidFill>
                  <a:srgbClr val="002060"/>
                </a:solidFill>
                <a:latin typeface="Arial"/>
                <a:ea typeface="ＭＳ Ｐゴシック"/>
                <a:sym typeface="Gill Sans" charset="0"/>
              </a:rPr>
              <a:t>(2011-2022)</a:t>
            </a:r>
            <a:endParaRPr sz="2200" dirty="0">
              <a:solidFill>
                <a:srgbClr val="002060"/>
              </a:solidFill>
              <a:latin typeface="Gill Sans"/>
              <a:ea typeface="ＭＳ Ｐゴシック"/>
              <a:sym typeface="Gill Sans" charset="0"/>
            </a:endParaRPr>
          </a:p>
        </p:txBody>
      </p:sp>
      <p:sp>
        <p:nvSpPr>
          <p:cNvPr id="141" name="CustomShape 2"/>
          <p:cNvSpPr/>
          <p:nvPr/>
        </p:nvSpPr>
        <p:spPr>
          <a:xfrm>
            <a:off x="538096" y="1132874"/>
            <a:ext cx="9325036" cy="4248472"/>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defTabSz="412750" fontAlgn="base" hangingPunct="0">
              <a:spcBef>
                <a:spcPct val="0"/>
              </a:spcBef>
              <a:spcAft>
                <a:spcPts val="600"/>
              </a:spcAft>
              <a:buFont typeface="Arial" pitchFamily="34" charset="0"/>
              <a:buChar char="•"/>
              <a:defRPr/>
            </a:pPr>
            <a:r>
              <a:rPr lang="ru-RU" sz="2000" b="1" dirty="0">
                <a:solidFill>
                  <a:srgbClr val="002060"/>
                </a:solidFill>
                <a:latin typeface="Arial" pitchFamily="34" charset="0"/>
                <a:ea typeface="ＭＳ Ｐゴシック"/>
                <a:cs typeface="Arial" pitchFamily="34" charset="0"/>
                <a:sym typeface="Gill Sans" charset="0"/>
              </a:rPr>
              <a:t> банковский сектор</a:t>
            </a:r>
            <a:r>
              <a:rPr lang="ru-RU" sz="2000" dirty="0">
                <a:solidFill>
                  <a:srgbClr val="002060"/>
                </a:solidFill>
                <a:latin typeface="Arial" pitchFamily="34" charset="0"/>
                <a:ea typeface="ＭＳ Ｐゴシック"/>
                <a:cs typeface="Arial" pitchFamily="34" charset="0"/>
                <a:sym typeface="Gill Sans" charset="0"/>
              </a:rPr>
              <a:t>: активы = 120 </a:t>
            </a:r>
            <a:r>
              <a:rPr lang="ru-RU" sz="2000" dirty="0" err="1">
                <a:solidFill>
                  <a:srgbClr val="002060"/>
                </a:solidFill>
                <a:latin typeface="Arial" pitchFamily="34" charset="0"/>
                <a:ea typeface="ＭＳ Ｐゴシック"/>
                <a:cs typeface="Arial" pitchFamily="34" charset="0"/>
                <a:sym typeface="Gill Sans" charset="0"/>
              </a:rPr>
              <a:t>трлн</a:t>
            </a:r>
            <a:r>
              <a:rPr lang="ru-RU" sz="2000" dirty="0">
                <a:solidFill>
                  <a:srgbClr val="002060"/>
                </a:solidFill>
                <a:latin typeface="Arial" pitchFamily="34" charset="0"/>
                <a:ea typeface="ＭＳ Ｐゴシック"/>
                <a:cs typeface="Arial" pitchFamily="34" charset="0"/>
                <a:sym typeface="Gill Sans" charset="0"/>
              </a:rPr>
              <a:t> руб. (+253%)</a:t>
            </a: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пассивы – корп. клиенты = 46,4 </a:t>
            </a:r>
            <a:r>
              <a:rPr lang="ru-RU" sz="2000" dirty="0" err="1">
                <a:solidFill>
                  <a:srgbClr val="002060"/>
                </a:solidFill>
                <a:latin typeface="Arial" pitchFamily="34" charset="0"/>
                <a:ea typeface="ＭＳ Ｐゴシック"/>
                <a:cs typeface="Arial" pitchFamily="34" charset="0"/>
              </a:rPr>
              <a:t>трлн</a:t>
            </a:r>
            <a:r>
              <a:rPr lang="ru-RU" sz="2000" dirty="0">
                <a:solidFill>
                  <a:srgbClr val="002060"/>
                </a:solidFill>
                <a:latin typeface="Arial" pitchFamily="34" charset="0"/>
                <a:ea typeface="ＭＳ Ｐゴシック"/>
                <a:cs typeface="Arial" pitchFamily="34" charset="0"/>
              </a:rPr>
              <a:t> руб. (+505%)</a:t>
            </a: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пассивы - </a:t>
            </a:r>
            <a:r>
              <a:rPr lang="ru-RU" sz="2000" dirty="0" err="1">
                <a:solidFill>
                  <a:srgbClr val="002060"/>
                </a:solidFill>
                <a:latin typeface="Arial" pitchFamily="34" charset="0"/>
                <a:ea typeface="ＭＳ Ｐゴシック"/>
                <a:cs typeface="Arial" pitchFamily="34" charset="0"/>
                <a:sym typeface="Gill Sans" charset="0"/>
              </a:rPr>
              <a:t>физлица</a:t>
            </a:r>
            <a:r>
              <a:rPr lang="ru-RU" sz="2000" dirty="0">
                <a:solidFill>
                  <a:srgbClr val="002060"/>
                </a:solidFill>
                <a:latin typeface="Arial" pitchFamily="34" charset="0"/>
                <a:ea typeface="ＭＳ Ｐゴシック"/>
                <a:cs typeface="Arial" pitchFamily="34" charset="0"/>
                <a:sym typeface="Gill Sans" charset="0"/>
              </a:rPr>
              <a:t> = 36,6 </a:t>
            </a:r>
            <a:r>
              <a:rPr lang="ru-RU" sz="2000" dirty="0" err="1">
                <a:solidFill>
                  <a:srgbClr val="002060"/>
                </a:solidFill>
                <a:latin typeface="Arial" pitchFamily="34" charset="0"/>
                <a:ea typeface="ＭＳ Ｐゴシック"/>
                <a:cs typeface="Arial" pitchFamily="34" charset="0"/>
                <a:sym typeface="Gill Sans" charset="0"/>
              </a:rPr>
              <a:t>трлн</a:t>
            </a:r>
            <a:r>
              <a:rPr lang="ru-RU" sz="2000" dirty="0">
                <a:solidFill>
                  <a:srgbClr val="002060"/>
                </a:solidFill>
                <a:latin typeface="Arial" pitchFamily="34" charset="0"/>
                <a:ea typeface="ＭＳ Ｐゴシック"/>
                <a:cs typeface="Arial" pitchFamily="34" charset="0"/>
                <a:sym typeface="Gill Sans" charset="0"/>
              </a:rPr>
              <a:t> руб. (+273%)                           </a:t>
            </a: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кредиты </a:t>
            </a:r>
            <a:r>
              <a:rPr lang="ru-RU" sz="2000" dirty="0" smtClean="0">
                <a:solidFill>
                  <a:srgbClr val="002060"/>
                </a:solidFill>
                <a:latin typeface="Arial" pitchFamily="34" charset="0"/>
                <a:ea typeface="ＭＳ Ｐゴシック"/>
                <a:cs typeface="Arial" pitchFamily="34" charset="0"/>
                <a:sym typeface="Gill Sans" charset="0"/>
              </a:rPr>
              <a:t>(</a:t>
            </a:r>
            <a:r>
              <a:rPr lang="ru-RU" sz="2000" dirty="0" err="1">
                <a:solidFill>
                  <a:srgbClr val="002060"/>
                </a:solidFill>
                <a:latin typeface="Arial" pitchFamily="34" charset="0"/>
                <a:ea typeface="ＭＳ Ｐゴシック"/>
                <a:cs typeface="Arial" pitchFamily="34" charset="0"/>
                <a:sym typeface="Gill Sans" charset="0"/>
              </a:rPr>
              <a:t>юрлица</a:t>
            </a:r>
            <a:r>
              <a:rPr lang="ru-RU" sz="2000" dirty="0">
                <a:solidFill>
                  <a:srgbClr val="002060"/>
                </a:solidFill>
                <a:latin typeface="Arial" pitchFamily="34" charset="0"/>
                <a:ea typeface="ＭＳ Ｐゴシック"/>
                <a:cs typeface="Arial" pitchFamily="34" charset="0"/>
                <a:sym typeface="Gill Sans" charset="0"/>
              </a:rPr>
              <a:t> и физлица) = </a:t>
            </a:r>
            <a:r>
              <a:rPr lang="ru-RU" sz="2000" dirty="0">
                <a:solidFill>
                  <a:srgbClr val="002060"/>
                </a:solidFill>
                <a:latin typeface="Arial" pitchFamily="34" charset="0"/>
                <a:ea typeface="ＭＳ Ｐゴシック"/>
                <a:cs typeface="Arial" pitchFamily="34" charset="0"/>
              </a:rPr>
              <a:t>86</a:t>
            </a:r>
            <a:r>
              <a:rPr lang="ru-RU" sz="2000" dirty="0">
                <a:solidFill>
                  <a:srgbClr val="002060"/>
                </a:solidFill>
                <a:latin typeface="Arial" pitchFamily="34" charset="0"/>
                <a:ea typeface="ＭＳ Ｐゴシック"/>
                <a:cs typeface="Arial" pitchFamily="34" charset="0"/>
                <a:sym typeface="Gill Sans" charset="0"/>
              </a:rPr>
              <a:t> трлн руб. (+</a:t>
            </a:r>
            <a:r>
              <a:rPr lang="ru-RU" sz="2000" dirty="0">
                <a:solidFill>
                  <a:srgbClr val="002060"/>
                </a:solidFill>
                <a:latin typeface="Arial" pitchFamily="34" charset="0"/>
                <a:ea typeface="ＭＳ Ｐゴシック"/>
                <a:cs typeface="Arial" pitchFamily="34" charset="0"/>
              </a:rPr>
              <a:t>300</a:t>
            </a:r>
            <a:r>
              <a:rPr lang="ru-RU" sz="2000" dirty="0">
                <a:solidFill>
                  <a:srgbClr val="002060"/>
                </a:solidFill>
                <a:latin typeface="Arial" pitchFamily="34" charset="0"/>
                <a:ea typeface="ＭＳ Ｐゴシック"/>
                <a:cs typeface="Arial" pitchFamily="34" charset="0"/>
                <a:sym typeface="Gill Sans" charset="0"/>
              </a:rPr>
              <a:t>%) </a:t>
            </a: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кредиты корпоративным клиентам = 58,6 </a:t>
            </a:r>
            <a:r>
              <a:rPr lang="ru-RU" sz="2000" dirty="0" err="1">
                <a:solidFill>
                  <a:srgbClr val="002060"/>
                </a:solidFill>
                <a:latin typeface="Arial" pitchFamily="34" charset="0"/>
                <a:ea typeface="ＭＳ Ｐゴシック"/>
                <a:cs typeface="Arial" pitchFamily="34" charset="0"/>
              </a:rPr>
              <a:t>трлн</a:t>
            </a:r>
            <a:r>
              <a:rPr lang="ru-RU" sz="2000" dirty="0">
                <a:solidFill>
                  <a:srgbClr val="002060"/>
                </a:solidFill>
                <a:latin typeface="Arial" pitchFamily="34" charset="0"/>
                <a:ea typeface="ＭＳ Ｐゴシック"/>
                <a:cs typeface="Arial" pitchFamily="34" charset="0"/>
              </a:rPr>
              <a:t> </a:t>
            </a:r>
            <a:r>
              <a:rPr lang="ru-RU" sz="2000" dirty="0" err="1">
                <a:solidFill>
                  <a:srgbClr val="002060"/>
                </a:solidFill>
                <a:latin typeface="Arial" pitchFamily="34" charset="0"/>
                <a:ea typeface="ＭＳ Ｐゴシック"/>
                <a:cs typeface="Arial" pitchFamily="34" charset="0"/>
              </a:rPr>
              <a:t>руб</a:t>
            </a:r>
            <a:r>
              <a:rPr lang="ru-RU" sz="2000" dirty="0">
                <a:solidFill>
                  <a:srgbClr val="002060"/>
                </a:solidFill>
                <a:latin typeface="Arial" pitchFamily="34" charset="0"/>
                <a:ea typeface="ＭＳ Ｐゴシック"/>
                <a:cs typeface="Arial" pitchFamily="34" charset="0"/>
              </a:rPr>
              <a:t> (+303%)</a:t>
            </a:r>
            <a:endParaRPr lang="ru-RU" sz="2000" dirty="0">
              <a:solidFill>
                <a:srgbClr val="002060"/>
              </a:solidFill>
              <a:latin typeface="Arial" pitchFamily="34" charset="0"/>
              <a:ea typeface="ＭＳ Ｐゴシック"/>
              <a:cs typeface="Arial" pitchFamily="34" charset="0"/>
              <a:sym typeface="Gill Sans" charset="0"/>
            </a:endParaRP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кредиты МСП</a:t>
            </a:r>
            <a:r>
              <a:rPr lang="ru-RU" sz="2000" dirty="0">
                <a:solidFill>
                  <a:srgbClr val="002060"/>
                </a:solidFill>
                <a:latin typeface="Arial" pitchFamily="34" charset="0"/>
                <a:ea typeface="ＭＳ Ｐゴシック"/>
                <a:cs typeface="Arial" pitchFamily="34" charset="0"/>
              </a:rPr>
              <a:t> =</a:t>
            </a:r>
            <a:r>
              <a:rPr lang="ru-RU" sz="2000" dirty="0">
                <a:solidFill>
                  <a:srgbClr val="002060"/>
                </a:solidFill>
                <a:latin typeface="Arial" pitchFamily="34" charset="0"/>
                <a:ea typeface="ＭＳ Ｐゴシック"/>
                <a:cs typeface="Arial" pitchFamily="34" charset="0"/>
                <a:sym typeface="Gill Sans" charset="0"/>
              </a:rPr>
              <a:t> </a:t>
            </a:r>
            <a:r>
              <a:rPr lang="ru-RU" sz="2000" dirty="0">
                <a:solidFill>
                  <a:srgbClr val="002060"/>
                </a:solidFill>
                <a:latin typeface="Arial" pitchFamily="34" charset="0"/>
                <a:ea typeface="ＭＳ Ｐゴシック"/>
                <a:cs typeface="Arial" pitchFamily="34" charset="0"/>
              </a:rPr>
              <a:t>9,6 </a:t>
            </a:r>
            <a:r>
              <a:rPr lang="ru-RU" sz="2000" dirty="0" err="1">
                <a:solidFill>
                  <a:srgbClr val="002060"/>
                </a:solidFill>
                <a:latin typeface="Arial" pitchFamily="34" charset="0"/>
                <a:ea typeface="ＭＳ Ｐゴシック"/>
                <a:cs typeface="Arial" pitchFamily="34" charset="0"/>
              </a:rPr>
              <a:t>трлн</a:t>
            </a:r>
            <a:r>
              <a:rPr lang="ru-RU" sz="2000" dirty="0">
                <a:solidFill>
                  <a:srgbClr val="002060"/>
                </a:solidFill>
                <a:latin typeface="Arial" pitchFamily="34" charset="0"/>
                <a:ea typeface="ＭＳ Ｐゴシック"/>
                <a:cs typeface="Arial" pitchFamily="34" charset="0"/>
              </a:rPr>
              <a:t> </a:t>
            </a:r>
            <a:r>
              <a:rPr lang="ru-RU" sz="2000" dirty="0" err="1">
                <a:solidFill>
                  <a:srgbClr val="002060"/>
                </a:solidFill>
                <a:latin typeface="Arial" pitchFamily="34" charset="0"/>
                <a:ea typeface="ＭＳ Ｐゴシック"/>
                <a:cs typeface="Arial" pitchFamily="34" charset="0"/>
                <a:sym typeface="Gill Sans" charset="0"/>
              </a:rPr>
              <a:t>руб</a:t>
            </a:r>
            <a:r>
              <a:rPr lang="ru-RU" sz="2000" dirty="0">
                <a:solidFill>
                  <a:srgbClr val="002060"/>
                </a:solidFill>
                <a:latin typeface="Arial" pitchFamily="34" charset="0"/>
                <a:ea typeface="ＭＳ Ｐゴシック"/>
                <a:cs typeface="Arial" pitchFamily="34" charset="0"/>
                <a:sym typeface="Gill Sans" charset="0"/>
              </a:rPr>
              <a:t> (+202%)</a:t>
            </a:r>
            <a:endParaRPr lang="ru-RU" sz="2000" dirty="0">
              <a:solidFill>
                <a:srgbClr val="002060"/>
              </a:solidFill>
              <a:latin typeface="Arial" pitchFamily="34" charset="0"/>
              <a:ea typeface="ＭＳ Ｐゴシック"/>
              <a:cs typeface="Arial" pitchFamily="34" charset="0"/>
            </a:endParaRP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кредиты </a:t>
            </a:r>
            <a:r>
              <a:rPr lang="ru-RU" sz="2000" dirty="0" err="1">
                <a:solidFill>
                  <a:srgbClr val="002060"/>
                </a:solidFill>
                <a:latin typeface="Arial" pitchFamily="34" charset="0"/>
                <a:ea typeface="ＭＳ Ｐゴシック"/>
                <a:cs typeface="Arial" pitchFamily="34" charset="0"/>
              </a:rPr>
              <a:t>физлицам</a:t>
            </a:r>
            <a:r>
              <a:rPr lang="ru-RU" sz="2000" dirty="0">
                <a:solidFill>
                  <a:srgbClr val="002060"/>
                </a:solidFill>
                <a:latin typeface="Arial" pitchFamily="34" charset="0"/>
                <a:ea typeface="ＭＳ Ｐゴシック"/>
                <a:cs typeface="Arial" pitchFamily="34" charset="0"/>
              </a:rPr>
              <a:t> = 27,4 (+568%)</a:t>
            </a:r>
            <a:endParaRPr lang="ru-RU" sz="2000" dirty="0">
              <a:solidFill>
                <a:srgbClr val="002060"/>
              </a:solidFill>
              <a:latin typeface="Arial" pitchFamily="34" charset="0"/>
              <a:ea typeface="ＭＳ Ｐゴシック"/>
              <a:cs typeface="Arial" pitchFamily="34" charset="0"/>
              <a:sym typeface="Gill Sans" charset="0"/>
            </a:endParaRPr>
          </a:p>
          <a:p>
            <a:pPr defTabSz="412750" fontAlgn="base" hangingPunct="0">
              <a:spcBef>
                <a:spcPct val="0"/>
              </a:spcBef>
              <a:spcAft>
                <a:spcPts val="6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ипотека = </a:t>
            </a:r>
            <a:r>
              <a:rPr lang="ru-RU" sz="2000" dirty="0">
                <a:solidFill>
                  <a:srgbClr val="002060"/>
                </a:solidFill>
                <a:latin typeface="Arial" pitchFamily="34" charset="0"/>
                <a:ea typeface="ＭＳ Ｐゴシック"/>
                <a:cs typeface="Arial" pitchFamily="34" charset="0"/>
              </a:rPr>
              <a:t>13,9</a:t>
            </a:r>
            <a:r>
              <a:rPr lang="ru-RU" sz="2000" dirty="0">
                <a:solidFill>
                  <a:srgbClr val="002060"/>
                </a:solidFill>
                <a:latin typeface="Arial" pitchFamily="34" charset="0"/>
                <a:ea typeface="ＭＳ Ｐゴシック"/>
                <a:cs typeface="Arial" pitchFamily="34" charset="0"/>
                <a:sym typeface="Gill Sans" charset="0"/>
              </a:rPr>
              <a:t> </a:t>
            </a:r>
            <a:r>
              <a:rPr lang="ru-RU" sz="2000" dirty="0" err="1">
                <a:solidFill>
                  <a:srgbClr val="002060"/>
                </a:solidFill>
                <a:latin typeface="Arial" pitchFamily="34" charset="0"/>
                <a:ea typeface="ＭＳ Ｐゴシック"/>
                <a:cs typeface="Arial" pitchFamily="34" charset="0"/>
                <a:sym typeface="Gill Sans" charset="0"/>
              </a:rPr>
              <a:t>трлн</a:t>
            </a:r>
            <a:r>
              <a:rPr lang="ru-RU" sz="2000" dirty="0">
                <a:solidFill>
                  <a:srgbClr val="002060"/>
                </a:solidFill>
                <a:latin typeface="Arial" pitchFamily="34" charset="0"/>
                <a:ea typeface="ＭＳ Ｐゴシック"/>
                <a:cs typeface="Arial" pitchFamily="34" charset="0"/>
                <a:sym typeface="Gill Sans" charset="0"/>
              </a:rPr>
              <a:t> руб. (+562%)</a:t>
            </a:r>
          </a:p>
          <a:p>
            <a:pPr defTabSz="412750" fontAlgn="base" hangingPunct="0">
              <a:spcBef>
                <a:spcPct val="0"/>
              </a:spcBef>
              <a:spcAft>
                <a:spcPts val="6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страховой сектор </a:t>
            </a:r>
            <a:r>
              <a:rPr lang="ru-RU" sz="2000" dirty="0">
                <a:solidFill>
                  <a:srgbClr val="002060"/>
                </a:solidFill>
                <a:latin typeface="Arial" pitchFamily="34" charset="0"/>
                <a:ea typeface="ＭＳ Ｐゴシック"/>
                <a:cs typeface="Arial" pitchFamily="34" charset="0"/>
                <a:sym typeface="Gill Sans" charset="0"/>
              </a:rPr>
              <a:t>(2014-2020): сборы = 1,82 </a:t>
            </a:r>
            <a:r>
              <a:rPr lang="ru-RU" sz="2000" dirty="0" err="1">
                <a:solidFill>
                  <a:srgbClr val="002060"/>
                </a:solidFill>
                <a:latin typeface="Arial" pitchFamily="34" charset="0"/>
                <a:ea typeface="ＭＳ Ｐゴシック"/>
                <a:cs typeface="Arial" pitchFamily="34" charset="0"/>
                <a:sym typeface="Gill Sans" charset="0"/>
              </a:rPr>
              <a:t>трлн</a:t>
            </a:r>
            <a:r>
              <a:rPr lang="ru-RU" sz="2000" dirty="0">
                <a:solidFill>
                  <a:srgbClr val="002060"/>
                </a:solidFill>
                <a:latin typeface="Arial" pitchFamily="34" charset="0"/>
                <a:ea typeface="ＭＳ Ｐゴシック"/>
                <a:cs typeface="Arial" pitchFamily="34" charset="0"/>
                <a:sym typeface="Gill Sans" charset="0"/>
              </a:rPr>
              <a:t> руб. (+222%)        </a:t>
            </a:r>
          </a:p>
          <a:p>
            <a:pPr defTabSz="412750" fontAlgn="base" hangingPunct="0">
              <a:spcBef>
                <a:spcPct val="0"/>
              </a:spcBef>
              <a:spcAft>
                <a:spcPts val="6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9E002D"/>
                </a:solidFill>
                <a:latin typeface="Arial" pitchFamily="34" charset="0"/>
                <a:ea typeface="ＭＳ Ｐゴシック"/>
                <a:cs typeface="Arial" pitchFamily="34" charset="0"/>
                <a:sym typeface="Gill Sans" charset="0"/>
              </a:rPr>
              <a:t>фондовый рынок</a:t>
            </a:r>
            <a:r>
              <a:rPr lang="ru-RU" sz="2000" dirty="0">
                <a:solidFill>
                  <a:srgbClr val="9E002D"/>
                </a:solidFill>
                <a:latin typeface="Arial" pitchFamily="34" charset="0"/>
                <a:ea typeface="ＭＳ Ｐゴシック"/>
                <a:cs typeface="Arial" pitchFamily="34" charset="0"/>
                <a:sym typeface="Gill Sans" charset="0"/>
              </a:rPr>
              <a:t>: эмиссия акций </a:t>
            </a:r>
            <a:r>
              <a:rPr lang="en-US" sz="2000" dirty="0">
                <a:solidFill>
                  <a:srgbClr val="9E002D"/>
                </a:solidFill>
                <a:latin typeface="Arial" pitchFamily="34" charset="0"/>
                <a:ea typeface="ＭＳ Ｐゴシック"/>
                <a:cs typeface="Arial" pitchFamily="34" charset="0"/>
                <a:sym typeface="Gill Sans" charset="0"/>
              </a:rPr>
              <a:t>IPO = </a:t>
            </a:r>
            <a:r>
              <a:rPr lang="ru-RU" sz="2000" dirty="0">
                <a:solidFill>
                  <a:srgbClr val="9E002D"/>
                </a:solidFill>
                <a:latin typeface="Arial" pitchFamily="34" charset="0"/>
                <a:ea typeface="ＭＳ Ｐゴシック"/>
                <a:cs typeface="Arial" pitchFamily="34" charset="0"/>
                <a:sym typeface="Gill Sans" charset="0"/>
              </a:rPr>
              <a:t>+</a:t>
            </a:r>
            <a:r>
              <a:rPr lang="en-US" sz="2000" dirty="0">
                <a:solidFill>
                  <a:srgbClr val="9E002D"/>
                </a:solidFill>
                <a:latin typeface="Arial" pitchFamily="34" charset="0"/>
                <a:ea typeface="ＭＳ Ｐゴシック"/>
                <a:cs typeface="Arial" pitchFamily="34" charset="0"/>
                <a:sym typeface="Gill Sans" charset="0"/>
              </a:rPr>
              <a:t>0% </a:t>
            </a:r>
            <a:r>
              <a:rPr lang="en-US" sz="2000" dirty="0">
                <a:solidFill>
                  <a:srgbClr val="002060"/>
                </a:solidFill>
                <a:latin typeface="Arial" pitchFamily="34" charset="0"/>
                <a:ea typeface="ＭＳ Ｐゴシック"/>
                <a:cs typeface="Arial" pitchFamily="34" charset="0"/>
                <a:sym typeface="Gill Sans" charset="0"/>
              </a:rPr>
              <a:t>(</a:t>
            </a:r>
            <a:r>
              <a:rPr lang="ru-RU" sz="2000" dirty="0">
                <a:solidFill>
                  <a:srgbClr val="002060"/>
                </a:solidFill>
                <a:latin typeface="Arial" pitchFamily="34" charset="0"/>
                <a:ea typeface="ＭＳ Ｐゴシック"/>
                <a:cs typeface="Arial" pitchFamily="34" charset="0"/>
                <a:sym typeface="Gill Sans" charset="0"/>
              </a:rPr>
              <a:t>в среднем </a:t>
            </a:r>
            <a:r>
              <a:rPr lang="en-US" sz="2000" dirty="0">
                <a:solidFill>
                  <a:srgbClr val="002060"/>
                </a:solidFill>
                <a:latin typeface="Arial" pitchFamily="34" charset="0"/>
                <a:ea typeface="ＭＳ Ｐゴシック"/>
                <a:cs typeface="Arial" pitchFamily="34" charset="0"/>
                <a:sym typeface="Gill Sans" charset="0"/>
              </a:rPr>
              <a:t>$</a:t>
            </a:r>
            <a:r>
              <a:rPr lang="ru-RU" sz="2000" dirty="0">
                <a:solidFill>
                  <a:srgbClr val="002060"/>
                </a:solidFill>
                <a:latin typeface="Arial" pitchFamily="34" charset="0"/>
                <a:ea typeface="ＭＳ Ｐゴシック"/>
                <a:cs typeface="Arial" pitchFamily="34" charset="0"/>
                <a:sym typeface="Gill Sans" charset="0"/>
              </a:rPr>
              <a:t>5 </a:t>
            </a:r>
            <a:r>
              <a:rPr lang="ru-RU" sz="2000" dirty="0" err="1">
                <a:solidFill>
                  <a:srgbClr val="002060"/>
                </a:solidFill>
                <a:latin typeface="Arial" pitchFamily="34" charset="0"/>
                <a:ea typeface="ＭＳ Ｐゴシック"/>
                <a:cs typeface="Arial" pitchFamily="34" charset="0"/>
                <a:sym typeface="Gill Sans" charset="0"/>
              </a:rPr>
              <a:t>млрд</a:t>
            </a:r>
            <a:r>
              <a:rPr lang="ru-RU" sz="2000" dirty="0">
                <a:solidFill>
                  <a:srgbClr val="002060"/>
                </a:solidFill>
                <a:latin typeface="Arial" pitchFamily="34" charset="0"/>
                <a:ea typeface="ＭＳ Ｐゴシック"/>
                <a:cs typeface="Arial" pitchFamily="34" charset="0"/>
                <a:sym typeface="Gill Sans" charset="0"/>
              </a:rPr>
              <a:t>/год</a:t>
            </a:r>
            <a:r>
              <a:rPr lang="en-US" sz="2000" dirty="0">
                <a:solidFill>
                  <a:srgbClr val="002060"/>
                </a:solidFill>
                <a:latin typeface="Arial" pitchFamily="34" charset="0"/>
                <a:ea typeface="ＭＳ Ｐゴシック"/>
                <a:cs typeface="Arial" pitchFamily="34" charset="0"/>
                <a:sym typeface="Gill Sans" charset="0"/>
              </a:rPr>
              <a:t>)</a:t>
            </a:r>
            <a:endParaRPr lang="ru-RU" sz="2000" dirty="0">
              <a:solidFill>
                <a:srgbClr val="002060"/>
              </a:solidFill>
              <a:latin typeface="Arial" pitchFamily="34" charset="0"/>
              <a:ea typeface="ＭＳ Ｐゴシック"/>
              <a:cs typeface="Arial" pitchFamily="34" charset="0"/>
              <a:sym typeface="Gill Sans" charset="0"/>
            </a:endParaRPr>
          </a:p>
          <a:p>
            <a:pPr defTabSz="412750" fontAlgn="base" hangingPunct="0">
              <a:spcBef>
                <a:spcPct val="0"/>
              </a:spcBef>
              <a:spcAft>
                <a:spcPts val="600"/>
              </a:spcAft>
              <a:defRPr/>
            </a:pPr>
            <a:endParaRPr sz="2900" dirty="0">
              <a:solidFill>
                <a:srgbClr val="000000"/>
              </a:solidFill>
              <a:latin typeface="Gill Sans"/>
              <a:ea typeface="ＭＳ Ｐゴシック"/>
              <a:sym typeface="Gill Sans" charset="0"/>
            </a:endParaRPr>
          </a:p>
          <a:p>
            <a:pPr algn="ctr" defTabSz="412750" fontAlgn="base" hangingPunct="0">
              <a:spcBef>
                <a:spcPct val="0"/>
              </a:spcBef>
              <a:spcAft>
                <a:spcPct val="0"/>
              </a:spcAft>
              <a:defRPr/>
            </a:pPr>
            <a:endParaRPr sz="2900" dirty="0">
              <a:solidFill>
                <a:srgbClr val="000000"/>
              </a:solidFill>
              <a:latin typeface="Gill Sans"/>
              <a:ea typeface="ＭＳ Ｐゴシック"/>
              <a:sym typeface="Gill Sans" charset="0"/>
            </a:endParaRPr>
          </a:p>
          <a:p>
            <a:pPr algn="ctr" defTabSz="412750" fontAlgn="base" hangingPunct="0">
              <a:spcBef>
                <a:spcPct val="0"/>
              </a:spcBef>
              <a:spcAft>
                <a:spcPct val="0"/>
              </a:spcAft>
              <a:defRPr/>
            </a:pPr>
            <a:endParaRPr sz="2900" dirty="0">
              <a:solidFill>
                <a:srgbClr val="000000"/>
              </a:solidFill>
              <a:latin typeface="Gill Sans"/>
              <a:ea typeface="ＭＳ Ｐゴシック"/>
              <a:sym typeface="Gill Sans" charset="0"/>
            </a:endParaRPr>
          </a:p>
        </p:txBody>
      </p:sp>
      <p:sp>
        <p:nvSpPr>
          <p:cNvPr id="5" name="TextBox 15"/>
          <p:cNvSpPr txBox="1">
            <a:spLocks noChangeArrowheads="1"/>
          </p:cNvSpPr>
          <p:nvPr/>
        </p:nvSpPr>
        <p:spPr bwMode="auto">
          <a:xfrm>
            <a:off x="155340" y="6453336"/>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Банк России</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3" name="Номер слайда 2"/>
          <p:cNvSpPr>
            <a:spLocks noGrp="1"/>
          </p:cNvSpPr>
          <p:nvPr>
            <p:ph type="sldNum" sz="quarter" idx="12"/>
          </p:nvPr>
        </p:nvSpPr>
        <p:spPr>
          <a:xfrm>
            <a:off x="9359537" y="6453336"/>
            <a:ext cx="2743200" cy="365125"/>
          </a:xfrm>
        </p:spPr>
        <p:txBody>
          <a:bodyPr/>
          <a:lstStyle/>
          <a:p>
            <a:fld id="{9BD01F72-E690-40BC-872B-0C7B51570B04}" type="slidenum">
              <a:rPr lang="ru-RU" sz="1400" smtClean="0"/>
              <a:t>16</a:t>
            </a:fld>
            <a:endParaRPr lang="ru-RU" sz="1400" dirty="0"/>
          </a:p>
        </p:txBody>
      </p:sp>
    </p:spTree>
    <p:extLst>
      <p:ext uri="{BB962C8B-B14F-4D97-AF65-F5344CB8AC3E}">
        <p14:creationId xmlns:p14="http://schemas.microsoft.com/office/powerpoint/2010/main" val="333175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568" y="440668"/>
            <a:ext cx="9383476" cy="361473"/>
          </a:xfrm>
        </p:spPr>
        <p:txBody>
          <a:bodyPr>
            <a:normAutofit fontScale="90000"/>
          </a:bodyPr>
          <a:lstStyle/>
          <a:p>
            <a:r>
              <a:rPr lang="ru-RU" sz="2200" b="1" dirty="0">
                <a:solidFill>
                  <a:srgbClr val="9E002D"/>
                </a:solidFill>
                <a:latin typeface="Arial" pitchFamily="34" charset="0"/>
                <a:cs typeface="Arial" pitchFamily="34" charset="0"/>
                <a:sym typeface="Lato" charset="0"/>
              </a:rPr>
              <a:t>Полная денежная масса сбережений в России</a:t>
            </a:r>
            <a:r>
              <a:rPr lang="ru-RU" sz="2200" dirty="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(01.01.2023)</a:t>
            </a:r>
            <a:endParaRPr lang="ru-RU" sz="2000" b="1" dirty="0">
              <a:latin typeface="Arial" pitchFamily="34" charset="0"/>
              <a:cs typeface="Arial" pitchFamily="34" charset="0"/>
            </a:endParaRPr>
          </a:p>
        </p:txBody>
      </p:sp>
      <p:sp>
        <p:nvSpPr>
          <p:cNvPr id="3" name="Содержимое 2"/>
          <p:cNvSpPr>
            <a:spLocks noGrp="1"/>
          </p:cNvSpPr>
          <p:nvPr>
            <p:ph idx="1"/>
          </p:nvPr>
        </p:nvSpPr>
        <p:spPr>
          <a:xfrm>
            <a:off x="407368" y="1124744"/>
            <a:ext cx="9577064" cy="4572508"/>
          </a:xfrm>
        </p:spPr>
        <p:txBody>
          <a:bodyPr>
            <a:normAutofit fontScale="92500" lnSpcReduction="20000"/>
          </a:bodyPr>
          <a:lstStyle/>
          <a:p>
            <a:pPr>
              <a:spcAft>
                <a:spcPts val="600"/>
              </a:spcAft>
            </a:pPr>
            <a:r>
              <a:rPr lang="ru-RU" sz="2000" b="1" dirty="0">
                <a:solidFill>
                  <a:srgbClr val="002060"/>
                </a:solidFill>
                <a:latin typeface="Arial" pitchFamily="34" charset="0"/>
                <a:cs typeface="Arial" pitchFamily="34" charset="0"/>
                <a:sym typeface="Lato" charset="0"/>
              </a:rPr>
              <a:t>Полная денежная масса сбережений</a:t>
            </a:r>
            <a:r>
              <a:rPr lang="ru-RU" sz="2000" dirty="0">
                <a:solidFill>
                  <a:srgbClr val="002060"/>
                </a:solidFill>
                <a:latin typeface="Arial" pitchFamily="34" charset="0"/>
                <a:cs typeface="Arial" pitchFamily="34" charset="0"/>
              </a:rPr>
              <a:t> = </a:t>
            </a:r>
            <a:r>
              <a:rPr lang="ru-RU" sz="2000" b="1" dirty="0">
                <a:solidFill>
                  <a:srgbClr val="002060"/>
                </a:solidFill>
                <a:latin typeface="Arial" pitchFamily="34" charset="0"/>
                <a:cs typeface="Arial" pitchFamily="34" charset="0"/>
              </a:rPr>
              <a:t>142,2 </a:t>
            </a:r>
            <a:r>
              <a:rPr lang="ru-RU" sz="2000" b="1" dirty="0" err="1">
                <a:solidFill>
                  <a:srgbClr val="002060"/>
                </a:solidFill>
                <a:latin typeface="Arial" pitchFamily="34" charset="0"/>
                <a:cs typeface="Arial" pitchFamily="34" charset="0"/>
              </a:rPr>
              <a:t>трлн</a:t>
            </a:r>
            <a:r>
              <a:rPr lang="ru-RU" sz="2000" b="1" dirty="0">
                <a:solidFill>
                  <a:srgbClr val="002060"/>
                </a:solidFill>
                <a:latin typeface="Arial" pitchFamily="34" charset="0"/>
                <a:cs typeface="Arial" pitchFamily="34" charset="0"/>
              </a:rPr>
              <a:t> руб. </a:t>
            </a:r>
          </a:p>
          <a:p>
            <a:pPr>
              <a:spcAft>
                <a:spcPts val="600"/>
              </a:spcAft>
              <a:buFont typeface="Wingdings" pitchFamily="2" charset="2"/>
              <a:buChar char="Ø"/>
            </a:pPr>
            <a:r>
              <a:rPr lang="ru-RU" sz="2000" b="1" dirty="0">
                <a:solidFill>
                  <a:srgbClr val="002060"/>
                </a:solidFill>
                <a:latin typeface="Arial" pitchFamily="34" charset="0"/>
                <a:cs typeface="Arial" pitchFamily="34" charset="0"/>
              </a:rPr>
              <a:t> Национальная денежная масса </a:t>
            </a:r>
            <a:r>
              <a:rPr lang="ru-RU" sz="2000" dirty="0">
                <a:solidFill>
                  <a:srgbClr val="002060"/>
                </a:solidFill>
                <a:latin typeface="Arial" pitchFamily="34" charset="0"/>
                <a:cs typeface="Arial" pitchFamily="34" charset="0"/>
              </a:rPr>
              <a:t>= </a:t>
            </a:r>
            <a:r>
              <a:rPr lang="ru-RU" sz="2000" b="1" dirty="0">
                <a:solidFill>
                  <a:srgbClr val="002060"/>
                </a:solidFill>
                <a:latin typeface="Arial" pitchFamily="34" charset="0"/>
                <a:cs typeface="Arial" pitchFamily="34" charset="0"/>
              </a:rPr>
              <a:t>89,6 </a:t>
            </a:r>
            <a:r>
              <a:rPr lang="ru-RU" sz="2000" b="1" dirty="0" err="1">
                <a:solidFill>
                  <a:srgbClr val="002060"/>
                </a:solidFill>
                <a:latin typeface="Arial" pitchFamily="34" charset="0"/>
                <a:cs typeface="Arial" pitchFamily="34" charset="0"/>
              </a:rPr>
              <a:t>трлн</a:t>
            </a:r>
            <a:r>
              <a:rPr lang="ru-RU" sz="2000" b="1" dirty="0">
                <a:solidFill>
                  <a:srgbClr val="002060"/>
                </a:solidFill>
                <a:latin typeface="Arial" pitchFamily="34" charset="0"/>
                <a:cs typeface="Arial" pitchFamily="34" charset="0"/>
              </a:rPr>
              <a:t> руб. </a:t>
            </a:r>
            <a:endParaRPr lang="ru-RU" sz="2000" b="1" dirty="0">
              <a:solidFill>
                <a:srgbClr val="9E002D"/>
              </a:solidFill>
              <a:latin typeface="Arial" pitchFamily="34" charset="0"/>
              <a:cs typeface="Arial" pitchFamily="34" charset="0"/>
            </a:endParaRPr>
          </a:p>
          <a:p>
            <a:pPr>
              <a:spcAft>
                <a:spcPts val="600"/>
              </a:spcAft>
              <a:buFont typeface="Wingdings" pitchFamily="2" charset="2"/>
              <a:buChar char="§"/>
            </a:pPr>
            <a:r>
              <a:rPr lang="ru-RU" sz="2000" b="1" dirty="0">
                <a:solidFill>
                  <a:srgbClr val="002060"/>
                </a:solidFill>
                <a:latin typeface="Arial" pitchFamily="34" charset="0"/>
                <a:cs typeface="Arial" pitchFamily="34" charset="0"/>
              </a:rPr>
              <a:t> </a:t>
            </a:r>
            <a:r>
              <a:rPr lang="ru-RU" sz="2000" b="1" i="1" dirty="0">
                <a:solidFill>
                  <a:srgbClr val="002060"/>
                </a:solidFill>
                <a:latin typeface="Arial" pitchFamily="34" charset="0"/>
                <a:cs typeface="Arial" pitchFamily="34" charset="0"/>
              </a:rPr>
              <a:t>Средства Правительства в ЦБ = 7,2 </a:t>
            </a:r>
            <a:r>
              <a:rPr lang="ru-RU" sz="2000" b="1" i="1" dirty="0" err="1">
                <a:solidFill>
                  <a:srgbClr val="002060"/>
                </a:solidFill>
                <a:latin typeface="Arial" pitchFamily="34" charset="0"/>
                <a:cs typeface="Arial" pitchFamily="34" charset="0"/>
              </a:rPr>
              <a:t>трлн</a:t>
            </a:r>
            <a:r>
              <a:rPr lang="ru-RU" sz="2000" b="1" i="1" dirty="0">
                <a:solidFill>
                  <a:srgbClr val="002060"/>
                </a:solidFill>
                <a:latin typeface="Arial" pitchFamily="34" charset="0"/>
                <a:cs typeface="Arial" pitchFamily="34" charset="0"/>
              </a:rPr>
              <a:t> руб.</a:t>
            </a:r>
            <a:endParaRPr lang="ru-RU" sz="2000" b="1" dirty="0">
              <a:solidFill>
                <a:srgbClr val="002060"/>
              </a:solidFill>
              <a:latin typeface="Arial" pitchFamily="34" charset="0"/>
              <a:cs typeface="Arial" pitchFamily="34" charset="0"/>
            </a:endParaRPr>
          </a:p>
          <a:p>
            <a:pPr>
              <a:spcAft>
                <a:spcPts val="600"/>
              </a:spcAft>
              <a:buFont typeface="Wingdings" pitchFamily="2" charset="2"/>
              <a:buChar char="§"/>
            </a:pPr>
            <a:r>
              <a:rPr lang="ru-RU" sz="2000" b="1" dirty="0">
                <a:solidFill>
                  <a:srgbClr val="002060"/>
                </a:solidFill>
                <a:latin typeface="Arial" pitchFamily="34" charset="0"/>
                <a:cs typeface="Arial" pitchFamily="34" charset="0"/>
              </a:rPr>
              <a:t> </a:t>
            </a:r>
            <a:r>
              <a:rPr lang="ru-RU" sz="2000" b="1" i="1" dirty="0">
                <a:solidFill>
                  <a:srgbClr val="002060"/>
                </a:solidFill>
                <a:latin typeface="Arial" pitchFamily="34" charset="0"/>
                <a:cs typeface="Arial" pitchFamily="34" charset="0"/>
              </a:rPr>
              <a:t>Денежная масса М2 </a:t>
            </a:r>
            <a:r>
              <a:rPr lang="ru-RU" sz="2000" i="1" dirty="0">
                <a:solidFill>
                  <a:srgbClr val="002060"/>
                </a:solidFill>
                <a:latin typeface="Arial" pitchFamily="34" charset="0"/>
                <a:cs typeface="Arial" pitchFamily="34" charset="0"/>
              </a:rPr>
              <a:t>= </a:t>
            </a:r>
            <a:r>
              <a:rPr lang="ru-RU" sz="2000" b="1" i="1" dirty="0">
                <a:solidFill>
                  <a:srgbClr val="002060"/>
                </a:solidFill>
                <a:latin typeface="Arial" pitchFamily="34" charset="0"/>
                <a:cs typeface="Arial" pitchFamily="34" charset="0"/>
              </a:rPr>
              <a:t>82,4 трлн руб. </a:t>
            </a:r>
            <a:endParaRPr lang="ru-RU" sz="2000" dirty="0">
              <a:solidFill>
                <a:srgbClr val="002060"/>
              </a:solidFill>
              <a:latin typeface="Arial" pitchFamily="34" charset="0"/>
              <a:cs typeface="Arial" pitchFamily="34" charset="0"/>
            </a:endParaRPr>
          </a:p>
          <a:p>
            <a:pPr>
              <a:spcAft>
                <a:spcPts val="600"/>
              </a:spcAft>
            </a:pPr>
            <a:r>
              <a:rPr lang="ru-RU" sz="2000" dirty="0">
                <a:solidFill>
                  <a:srgbClr val="002060"/>
                </a:solidFill>
                <a:latin typeface="Arial" pitchFamily="34" charset="0"/>
                <a:cs typeface="Arial" pitchFamily="34" charset="0"/>
              </a:rPr>
              <a:t>безналичные в банках = 67,0 трлн руб. </a:t>
            </a:r>
          </a:p>
          <a:p>
            <a:pPr>
              <a:spcAft>
                <a:spcPts val="600"/>
              </a:spcAft>
            </a:pPr>
            <a:r>
              <a:rPr lang="ru-RU" sz="2000" dirty="0">
                <a:solidFill>
                  <a:srgbClr val="002060"/>
                </a:solidFill>
                <a:latin typeface="Arial" pitchFamily="34" charset="0"/>
                <a:cs typeface="Arial" pitchFamily="34" charset="0"/>
              </a:rPr>
              <a:t>наличные вне банков – М0 = 15,4 трлн руб. </a:t>
            </a:r>
          </a:p>
          <a:p>
            <a:pPr>
              <a:spcAft>
                <a:spcPts val="600"/>
              </a:spcAft>
              <a:buFont typeface="Wingdings" pitchFamily="2" charset="2"/>
              <a:buChar char="Ø"/>
            </a:pPr>
            <a:r>
              <a:rPr lang="ru-RU" sz="2000" b="1" dirty="0">
                <a:solidFill>
                  <a:srgbClr val="002060"/>
                </a:solidFill>
                <a:latin typeface="Arial" pitchFamily="34" charset="0"/>
                <a:cs typeface="Arial" pitchFamily="34" charset="0"/>
              </a:rPr>
              <a:t> Денежная масса в иностранной валюте = 52,6 трлн руб. </a:t>
            </a:r>
            <a:endParaRPr lang="ru-RU" sz="2000" dirty="0">
              <a:solidFill>
                <a:srgbClr val="002060"/>
              </a:solidFill>
              <a:latin typeface="Arial" pitchFamily="34" charset="0"/>
              <a:cs typeface="Arial" pitchFamily="34" charset="0"/>
            </a:endParaRPr>
          </a:p>
          <a:p>
            <a:pPr>
              <a:spcAft>
                <a:spcPts val="600"/>
              </a:spcAft>
            </a:pPr>
            <a:r>
              <a:rPr lang="ru-RU" sz="2000" dirty="0" err="1">
                <a:solidFill>
                  <a:srgbClr val="002060"/>
                </a:solidFill>
                <a:latin typeface="Arial" pitchFamily="34" charset="0"/>
                <a:cs typeface="Arial" pitchFamily="34" charset="0"/>
              </a:rPr>
              <a:t>золото-валютные</a:t>
            </a:r>
            <a:r>
              <a:rPr lang="ru-RU" sz="2000" dirty="0">
                <a:solidFill>
                  <a:srgbClr val="002060"/>
                </a:solidFill>
                <a:latin typeface="Arial" pitchFamily="34" charset="0"/>
                <a:cs typeface="Arial" pitchFamily="34" charset="0"/>
              </a:rPr>
              <a:t> резервы ЦБ = 33,0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 руб. </a:t>
            </a:r>
          </a:p>
          <a:p>
            <a:pPr>
              <a:spcAft>
                <a:spcPts val="600"/>
              </a:spcAft>
            </a:pPr>
            <a:r>
              <a:rPr lang="ru-RU" sz="2000" dirty="0">
                <a:solidFill>
                  <a:srgbClr val="002060"/>
                </a:solidFill>
                <a:latin typeface="Arial" pitchFamily="34" charset="0"/>
                <a:cs typeface="Arial" pitchFamily="34" charset="0"/>
              </a:rPr>
              <a:t>средства резидентов РФ за рубежом = 12,0 трлн руб.</a:t>
            </a:r>
          </a:p>
          <a:p>
            <a:pPr>
              <a:spcAft>
                <a:spcPts val="600"/>
              </a:spcAft>
            </a:pPr>
            <a:r>
              <a:rPr lang="ru-RU" sz="2000" dirty="0">
                <a:solidFill>
                  <a:srgbClr val="002060"/>
                </a:solidFill>
                <a:latin typeface="Arial" pitchFamily="34" charset="0"/>
                <a:cs typeface="Arial" pitchFamily="34" charset="0"/>
              </a:rPr>
              <a:t>наличные в инвалюте = 7,6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 руб.</a:t>
            </a:r>
          </a:p>
          <a:p>
            <a:pPr>
              <a:spcAft>
                <a:spcPts val="600"/>
              </a:spcAft>
            </a:pPr>
            <a:r>
              <a:rPr lang="ru-RU" sz="2000" dirty="0" err="1">
                <a:solidFill>
                  <a:srgbClr val="002060"/>
                </a:solidFill>
                <a:latin typeface="Arial" pitchFamily="34" charset="0"/>
                <a:cs typeface="Arial" pitchFamily="34" charset="0"/>
              </a:rPr>
              <a:t>Офшорные</a:t>
            </a:r>
            <a:r>
              <a:rPr lang="ru-RU" sz="2000" dirty="0">
                <a:solidFill>
                  <a:srgbClr val="002060"/>
                </a:solidFill>
                <a:latin typeface="Arial" pitchFamily="34" charset="0"/>
                <a:cs typeface="Arial" pitchFamily="34" charset="0"/>
              </a:rPr>
              <a:t> средства в иностранной валюте (оценка  </a:t>
            </a:r>
            <a:r>
              <a:rPr lang="en-US" sz="2000" dirty="0">
                <a:solidFill>
                  <a:srgbClr val="002060"/>
                </a:solidFill>
                <a:latin typeface="Arial" pitchFamily="34" charset="0"/>
                <a:cs typeface="Arial" pitchFamily="34" charset="0"/>
              </a:rPr>
              <a:t>&gt; $</a:t>
            </a:r>
            <a:r>
              <a:rPr lang="ru-RU" sz="2000" dirty="0">
                <a:solidFill>
                  <a:srgbClr val="002060"/>
                </a:solidFill>
                <a:latin typeface="Arial" pitchFamily="34" charset="0"/>
                <a:cs typeface="Arial" pitchFamily="34" charset="0"/>
              </a:rPr>
              <a:t>200 млрд)</a:t>
            </a:r>
          </a:p>
          <a:p>
            <a:pPr>
              <a:spcAft>
                <a:spcPts val="9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80201" y="6489340"/>
            <a:ext cx="3318631" cy="257522"/>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 Банк России, ФНС России </a:t>
            </a:r>
          </a:p>
        </p:txBody>
      </p:sp>
      <p:sp>
        <p:nvSpPr>
          <p:cNvPr id="6" name="Номер слайда 5"/>
          <p:cNvSpPr>
            <a:spLocks noGrp="1"/>
          </p:cNvSpPr>
          <p:nvPr>
            <p:ph type="sldNum" sz="quarter" idx="12"/>
          </p:nvPr>
        </p:nvSpPr>
        <p:spPr>
          <a:xfrm>
            <a:off x="9315994" y="6435538"/>
            <a:ext cx="2743200" cy="365125"/>
          </a:xfrm>
        </p:spPr>
        <p:txBody>
          <a:bodyPr/>
          <a:lstStyle/>
          <a:p>
            <a:fld id="{9BD01F72-E690-40BC-872B-0C7B51570B04}" type="slidenum">
              <a:rPr lang="ru-RU" sz="1400" smtClean="0"/>
              <a:t>17</a:t>
            </a:fld>
            <a:endParaRPr lang="ru-RU" sz="1400" dirty="0"/>
          </a:p>
        </p:txBody>
      </p:sp>
    </p:spTree>
    <p:extLst>
      <p:ext uri="{BB962C8B-B14F-4D97-AF65-F5344CB8AC3E}">
        <p14:creationId xmlns:p14="http://schemas.microsoft.com/office/powerpoint/2010/main" val="40333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1019436" y="187488"/>
            <a:ext cx="10482004" cy="359072"/>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defTabSz="412750" fontAlgn="base" hangingPunct="0">
              <a:spcBef>
                <a:spcPct val="0"/>
              </a:spcBef>
              <a:spcAft>
                <a:spcPct val="0"/>
              </a:spcAft>
              <a:defRPr/>
            </a:pPr>
            <a:r>
              <a:rPr lang="ru-RU" sz="2200" b="1" dirty="0">
                <a:solidFill>
                  <a:srgbClr val="9E002D"/>
                </a:solidFill>
                <a:latin typeface="Arial"/>
                <a:ea typeface="ＭＳ Ｐゴシック"/>
              </a:rPr>
              <a:t>Основные м</a:t>
            </a:r>
            <a:r>
              <a:rPr lang="ru-RU" sz="2200" b="1" dirty="0">
                <a:solidFill>
                  <a:srgbClr val="9E002D"/>
                </a:solidFill>
                <a:latin typeface="Arial"/>
                <a:ea typeface="ＭＳ Ｐゴシック"/>
                <a:sym typeface="Gill Sans" charset="0"/>
              </a:rPr>
              <a:t>онетарные</a:t>
            </a:r>
            <a:r>
              <a:rPr lang="ru-RU" sz="2200" b="1" dirty="0">
                <a:solidFill>
                  <a:srgbClr val="9E002D"/>
                </a:solidFill>
                <a:latin typeface="Arial"/>
                <a:ea typeface="ＭＳ Ｐゴシック"/>
              </a:rPr>
              <a:t> </a:t>
            </a:r>
            <a:r>
              <a:rPr lang="ru-RU" sz="2200" b="1" dirty="0">
                <a:solidFill>
                  <a:srgbClr val="9E002D"/>
                </a:solidFill>
                <a:latin typeface="Arial"/>
                <a:ea typeface="ＭＳ Ｐゴシック"/>
                <a:sym typeface="Gill Sans" charset="0"/>
              </a:rPr>
              <a:t>условия достижени</a:t>
            </a:r>
            <a:r>
              <a:rPr lang="ru-RU" sz="2200" b="1" dirty="0">
                <a:solidFill>
                  <a:srgbClr val="9E002D"/>
                </a:solidFill>
                <a:latin typeface="Arial"/>
                <a:ea typeface="ＭＳ Ｐゴシック"/>
              </a:rPr>
              <a:t>я Национальных целей </a:t>
            </a:r>
            <a:r>
              <a:rPr lang="ru-RU" sz="2200" b="1" dirty="0" smtClean="0">
                <a:solidFill>
                  <a:srgbClr val="9E002D"/>
                </a:solidFill>
                <a:latin typeface="Arial"/>
                <a:ea typeface="ＭＳ Ｐゴシック"/>
              </a:rPr>
              <a:t>2030 г.</a:t>
            </a:r>
            <a:r>
              <a:rPr lang="ru-RU" sz="2200" b="1" dirty="0" smtClean="0">
                <a:solidFill>
                  <a:srgbClr val="9E002D"/>
                </a:solidFill>
                <a:latin typeface="Arial"/>
                <a:ea typeface="ＭＳ Ｐゴシック"/>
                <a:sym typeface="Gill Sans" charset="0"/>
              </a:rPr>
              <a:t>  </a:t>
            </a:r>
            <a:endParaRPr sz="2200" dirty="0">
              <a:solidFill>
                <a:srgbClr val="000000"/>
              </a:solidFill>
              <a:latin typeface="Gill Sans"/>
              <a:ea typeface="ＭＳ Ｐゴシック"/>
              <a:sym typeface="Gill Sans" charset="0"/>
            </a:endParaRPr>
          </a:p>
        </p:txBody>
      </p:sp>
      <p:sp>
        <p:nvSpPr>
          <p:cNvPr id="81" name="CustomShape 2"/>
          <p:cNvSpPr/>
          <p:nvPr/>
        </p:nvSpPr>
        <p:spPr>
          <a:xfrm>
            <a:off x="335360" y="637872"/>
            <a:ext cx="10405156" cy="5544616"/>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defTabSz="412750" fontAlgn="base" hangingPunct="0">
              <a:spcBef>
                <a:spcPct val="0"/>
              </a:spcBef>
              <a:spcAft>
                <a:spcPts val="300"/>
              </a:spcAft>
              <a:defRPr/>
            </a:pPr>
            <a:r>
              <a:rPr lang="ru-RU" sz="2000" dirty="0">
                <a:solidFill>
                  <a:srgbClr val="002060"/>
                </a:solidFill>
                <a:latin typeface="Arial" pitchFamily="34" charset="0"/>
                <a:ea typeface="ＭＳ Ｐゴシック"/>
                <a:cs typeface="Arial" pitchFamily="34" charset="0"/>
                <a:sym typeface="Gill Sans" charset="0"/>
              </a:rPr>
              <a:t>Необходимо обеспечить высокий рост: </a:t>
            </a:r>
          </a:p>
          <a:p>
            <a:pPr defTabSz="412750" fontAlgn="base" hangingPunct="0">
              <a:spcBef>
                <a:spcPct val="0"/>
              </a:spcBef>
              <a:spcAft>
                <a:spcPts val="300"/>
              </a:spcAft>
              <a:buFont typeface="Arial" pitchFamily="34" charset="0"/>
              <a:buChar char="•"/>
              <a:defRPr/>
            </a:pPr>
            <a:r>
              <a:rPr lang="ru-RU" sz="2000" b="1" dirty="0">
                <a:solidFill>
                  <a:srgbClr val="002060"/>
                </a:solidFill>
                <a:latin typeface="Arial" pitchFamily="34" charset="0"/>
                <a:ea typeface="ＭＳ Ｐゴシック"/>
                <a:cs typeface="Arial" pitchFamily="34" charset="0"/>
              </a:rPr>
              <a:t> монетизация экономики от 50 до 100% ВВП </a:t>
            </a:r>
            <a:r>
              <a:rPr lang="ru-RU" sz="2000" dirty="0">
                <a:solidFill>
                  <a:srgbClr val="002060"/>
                </a:solidFill>
                <a:latin typeface="Arial" pitchFamily="34" charset="0"/>
                <a:ea typeface="ＭＳ Ｐゴシック"/>
                <a:cs typeface="Arial" pitchFamily="34" charset="0"/>
              </a:rPr>
              <a:t>(Япония – 290%, Китай -225%, Великобритания – 140%, Бразилия и Германия – 110%, США – 100%) </a:t>
            </a:r>
          </a:p>
          <a:p>
            <a:pPr defTabSz="412750" fontAlgn="base" hangingPunct="0">
              <a:spcBef>
                <a:spcPct val="0"/>
              </a:spcBef>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err="1">
                <a:solidFill>
                  <a:srgbClr val="002060"/>
                </a:solidFill>
                <a:latin typeface="Arial" pitchFamily="34" charset="0"/>
                <a:ea typeface="ＭＳ Ｐゴシック"/>
                <a:cs typeface="Arial" pitchFamily="34" charset="0"/>
                <a:sym typeface="Gill Sans" charset="0"/>
              </a:rPr>
              <a:t>внебанковские</a:t>
            </a:r>
            <a:r>
              <a:rPr lang="ru-RU" sz="2000" b="1" dirty="0">
                <a:solidFill>
                  <a:srgbClr val="002060"/>
                </a:solidFill>
                <a:latin typeface="Arial" pitchFamily="34" charset="0"/>
                <a:ea typeface="ＭＳ Ｐゴシック"/>
                <a:cs typeface="Arial" pitchFamily="34" charset="0"/>
                <a:sym typeface="Gill Sans" charset="0"/>
              </a:rPr>
              <a:t> денежные фонды от 20 до более 50% ВВП </a:t>
            </a:r>
            <a:r>
              <a:rPr lang="ru-RU" sz="2000" dirty="0">
                <a:solidFill>
                  <a:srgbClr val="002060"/>
                </a:solidFill>
                <a:latin typeface="Arial" pitchFamily="34" charset="0"/>
                <a:ea typeface="ＭＳ Ｐゴシック"/>
                <a:cs typeface="Arial" pitchFamily="34" charset="0"/>
                <a:sym typeface="Gill Sans" charset="0"/>
              </a:rPr>
              <a:t>(в большинстве развитых стран превышают ВВП, в США – 200%, Евросоюзе – 120%)</a:t>
            </a:r>
          </a:p>
          <a:p>
            <a:pPr>
              <a:spcAft>
                <a:spcPts val="300"/>
              </a:spcAft>
              <a:buFont typeface="Arial" pitchFamily="34" charset="0"/>
              <a:buChar char="•"/>
              <a:defRPr/>
            </a:pPr>
            <a:r>
              <a:rPr lang="ru-RU" sz="2000" b="1" dirty="0">
                <a:solidFill>
                  <a:srgbClr val="002060"/>
                </a:solidFill>
                <a:latin typeface="Arial" pitchFamily="34" charset="0"/>
                <a:ea typeface="ＭＳ Ｐゴシック"/>
                <a:cs typeface="Arial" pitchFamily="34" charset="0"/>
              </a:rPr>
              <a:t> капитализация фондового рынка от 10 до более 50% ВВП </a:t>
            </a:r>
            <a:r>
              <a:rPr lang="ru-RU" sz="2000" dirty="0">
                <a:solidFill>
                  <a:srgbClr val="002060"/>
                </a:solidFill>
                <a:latin typeface="Arial" pitchFamily="34" charset="0"/>
                <a:cs typeface="Arial" pitchFamily="34" charset="0"/>
              </a:rPr>
              <a:t>(в большинстве развитых стран, в том числе в Китае, равна или превышает ВВП)</a:t>
            </a:r>
          </a:p>
          <a:p>
            <a:pPr>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инвестиции в основной капитал от 18 до более 25% ВВП </a:t>
            </a:r>
            <a:r>
              <a:rPr lang="ru-RU" sz="2000" dirty="0">
                <a:solidFill>
                  <a:srgbClr val="002060"/>
                </a:solidFill>
                <a:latin typeface="Arial" pitchFamily="34" charset="0"/>
                <a:ea typeface="ＭＳ Ｐゴシック"/>
                <a:cs typeface="Arial" pitchFamily="34" charset="0"/>
                <a:sym typeface="Gill Sans" charset="0"/>
              </a:rPr>
              <a:t>(Китай – 45%, быстро развивающиеся страны – 30-35%, развитые страны – более 22%)</a:t>
            </a:r>
          </a:p>
          <a:p>
            <a:pPr>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a:t>
            </a:r>
            <a:r>
              <a:rPr lang="ru-RU" sz="2000" b="1" dirty="0">
                <a:solidFill>
                  <a:srgbClr val="002060"/>
                </a:solidFill>
                <a:latin typeface="Arial" pitchFamily="34" charset="0"/>
                <a:ea typeface="ＭＳ Ｐゴシック"/>
                <a:cs typeface="Arial" pitchFamily="34" charset="0"/>
              </a:rPr>
              <a:t>вложения в человеческий капитал от 14 до более 20% ВВП </a:t>
            </a:r>
            <a:r>
              <a:rPr lang="ru-RU" sz="2000" dirty="0">
                <a:solidFill>
                  <a:srgbClr val="002060"/>
                </a:solidFill>
                <a:latin typeface="Arial" pitchFamily="34" charset="0"/>
                <a:ea typeface="ＭＳ Ｐゴシック"/>
                <a:cs typeface="Arial" pitchFamily="34" charset="0"/>
              </a:rPr>
              <a:t>(США – 40%, ЕС – более 30%, Китай – 22%, развивающиеся страны – около 20%)</a:t>
            </a:r>
          </a:p>
          <a:p>
            <a:pPr>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объем ипотеки от 9 до 25% ВВП </a:t>
            </a:r>
            <a:r>
              <a:rPr lang="ru-RU" sz="2000" dirty="0">
                <a:solidFill>
                  <a:srgbClr val="002060"/>
                </a:solidFill>
                <a:latin typeface="Arial" pitchFamily="34" charset="0"/>
                <a:ea typeface="ＭＳ Ｐゴシック"/>
                <a:cs typeface="Arial" pitchFamily="34" charset="0"/>
                <a:sym typeface="Gill Sans" charset="0"/>
              </a:rPr>
              <a:t>(США – более 50%, в ЕС – более 35%)</a:t>
            </a:r>
          </a:p>
          <a:p>
            <a:pPr>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доля минимального дохода относительно среднего от 15 до 40% (в ЕС – 60%)</a:t>
            </a:r>
          </a:p>
          <a:p>
            <a:pPr>
              <a:spcAft>
                <a:spcPts val="3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b="1" dirty="0">
                <a:solidFill>
                  <a:srgbClr val="002060"/>
                </a:solidFill>
                <a:latin typeface="Arial" pitchFamily="34" charset="0"/>
                <a:ea typeface="ＭＳ Ｐゴシック"/>
                <a:cs typeface="Arial" pitchFamily="34" charset="0"/>
                <a:sym typeface="Gill Sans" charset="0"/>
              </a:rPr>
              <a:t>удельный вес государственных финансов снизить с 70 до менее 50% </a:t>
            </a:r>
            <a:r>
              <a:rPr lang="ru-RU" sz="2000" dirty="0">
                <a:solidFill>
                  <a:srgbClr val="002060"/>
                </a:solidFill>
                <a:latin typeface="Arial" pitchFamily="34" charset="0"/>
                <a:ea typeface="ＭＳ Ｐゴシック"/>
                <a:cs typeface="Arial" pitchFamily="34" charset="0"/>
                <a:sym typeface="Gill Sans" charset="0"/>
              </a:rPr>
              <a:t>(в </a:t>
            </a:r>
            <a:r>
              <a:rPr lang="ru-RU" sz="2000" dirty="0" err="1">
                <a:solidFill>
                  <a:srgbClr val="002060"/>
                </a:solidFill>
                <a:latin typeface="Arial" pitchFamily="34" charset="0"/>
                <a:ea typeface="ＭＳ Ｐゴシック"/>
                <a:cs typeface="Arial" pitchFamily="34" charset="0"/>
                <a:sym typeface="Gill Sans" charset="0"/>
              </a:rPr>
              <a:t>развитиых</a:t>
            </a:r>
            <a:r>
              <a:rPr lang="ru-RU" sz="2000" dirty="0">
                <a:solidFill>
                  <a:srgbClr val="002060"/>
                </a:solidFill>
                <a:latin typeface="Arial" pitchFamily="34" charset="0"/>
                <a:ea typeface="ＭＳ Ｐゴシック"/>
                <a:cs typeface="Arial" pitchFamily="34" charset="0"/>
                <a:sym typeface="Gill Sans" charset="0"/>
              </a:rPr>
              <a:t> и быстро развивающихся странах – от 30 до 50%)</a:t>
            </a:r>
          </a:p>
          <a:p>
            <a:pPr>
              <a:spcAft>
                <a:spcPts val="300"/>
              </a:spcAft>
              <a:buFont typeface="Arial" pitchFamily="34" charset="0"/>
              <a:buChar char="•"/>
              <a:defRPr/>
            </a:pPr>
            <a:r>
              <a:rPr lang="ru-RU" sz="2000" b="1" dirty="0">
                <a:solidFill>
                  <a:srgbClr val="002060"/>
                </a:solidFill>
                <a:latin typeface="Arial" pitchFamily="34" charset="0"/>
                <a:ea typeface="ＭＳ Ｐゴシック"/>
                <a:cs typeface="Arial" pitchFamily="34" charset="0"/>
              </a:rPr>
              <a:t> обязательные изъятия государства из ВВП с 45 до 35% </a:t>
            </a:r>
            <a:r>
              <a:rPr lang="ru-RU" sz="2000" dirty="0">
                <a:solidFill>
                  <a:srgbClr val="002060"/>
                </a:solidFill>
                <a:latin typeface="Arial" pitchFamily="34" charset="0"/>
                <a:ea typeface="ＭＳ Ｐゴシック"/>
                <a:cs typeface="Arial" pitchFamily="34" charset="0"/>
              </a:rPr>
              <a:t>(Германия и Великобритания – 40%, Китай, Япония, США – 30-40%, Аргентина – менее 30%)</a:t>
            </a:r>
            <a:endParaRPr sz="2000" dirty="0">
              <a:solidFill>
                <a:srgbClr val="002060"/>
              </a:solidFill>
              <a:latin typeface="Arial" pitchFamily="34" charset="0"/>
              <a:ea typeface="ＭＳ Ｐゴシック"/>
              <a:cs typeface="Arial" pitchFamily="34" charset="0"/>
              <a:sym typeface="Gill Sans" charset="0"/>
            </a:endParaRPr>
          </a:p>
          <a:p>
            <a:pPr algn="ctr" defTabSz="412750" fontAlgn="base" hangingPunct="0">
              <a:spcBef>
                <a:spcPct val="0"/>
              </a:spcBef>
              <a:spcAft>
                <a:spcPts val="300"/>
              </a:spcAft>
              <a:defRPr/>
            </a:pPr>
            <a:endParaRPr sz="2900" dirty="0">
              <a:solidFill>
                <a:srgbClr val="000000"/>
              </a:solidFill>
              <a:latin typeface="Gill Sans"/>
              <a:ea typeface="ＭＳ Ｐゴシック"/>
              <a:sym typeface="Gill Sans" charset="0"/>
            </a:endParaRPr>
          </a:p>
        </p:txBody>
      </p:sp>
      <p:sp>
        <p:nvSpPr>
          <p:cNvPr id="83" name="CustomShape 4"/>
          <p:cNvSpPr/>
          <p:nvPr/>
        </p:nvSpPr>
        <p:spPr>
          <a:xfrm>
            <a:off x="-276708" y="6453336"/>
            <a:ext cx="3078180" cy="241020"/>
          </a:xfrm>
          <a:prstGeom prst="rect">
            <a:avLst/>
          </a:prstGeom>
          <a:noFill/>
          <a:ln w="9360">
            <a:noFill/>
          </a:ln>
        </p:spPr>
        <p:style>
          <a:lnRef idx="0">
            <a:scrgbClr r="0" g="0" b="0"/>
          </a:lnRef>
          <a:fillRef idx="0">
            <a:scrgbClr r="0" g="0" b="0"/>
          </a:fillRef>
          <a:effectRef idx="0">
            <a:scrgbClr r="0" g="0" b="0"/>
          </a:effectRef>
          <a:fontRef idx="minor"/>
        </p:style>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a:ea typeface="ＭＳ Ｐゴシック"/>
                <a:sym typeface="Gill Sans" charset="0"/>
              </a:rPr>
              <a:t>Источник: Расчеты автора    </a:t>
            </a:r>
            <a:endParaRPr sz="2900" dirty="0">
              <a:solidFill>
                <a:srgbClr val="000000"/>
              </a:solidFill>
              <a:latin typeface="Gill Sans"/>
              <a:ea typeface="ＭＳ Ｐゴシック"/>
              <a:sym typeface="Gill Sans" charset="0"/>
            </a:endParaRPr>
          </a:p>
        </p:txBody>
      </p:sp>
      <p:sp>
        <p:nvSpPr>
          <p:cNvPr id="3" name="Номер слайда 2"/>
          <p:cNvSpPr>
            <a:spLocks noGrp="1"/>
          </p:cNvSpPr>
          <p:nvPr>
            <p:ph type="sldNum" sz="quarter" idx="12"/>
          </p:nvPr>
        </p:nvSpPr>
        <p:spPr>
          <a:xfrm>
            <a:off x="9272451" y="6453336"/>
            <a:ext cx="2743200" cy="365125"/>
          </a:xfrm>
        </p:spPr>
        <p:txBody>
          <a:bodyPr/>
          <a:lstStyle/>
          <a:p>
            <a:fld id="{9BD01F72-E690-40BC-872B-0C7B51570B04}" type="slidenum">
              <a:rPr lang="ru-RU" sz="1400" smtClean="0"/>
              <a:t>18</a:t>
            </a:fld>
            <a:endParaRPr lang="ru-RU" sz="1400" dirty="0"/>
          </a:p>
        </p:txBody>
      </p:sp>
    </p:spTree>
    <p:extLst>
      <p:ext uri="{BB962C8B-B14F-4D97-AF65-F5344CB8AC3E}">
        <p14:creationId xmlns:p14="http://schemas.microsoft.com/office/powerpoint/2010/main" val="444725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62850" y="228328"/>
            <a:ext cx="10080240" cy="483679"/>
          </a:xfrm>
        </p:spPr>
        <p:txBody>
          <a:bodyPr/>
          <a:lstStyle/>
          <a:p>
            <a:r>
              <a:rPr lang="ru-RU" sz="2200" b="1" dirty="0">
                <a:solidFill>
                  <a:srgbClr val="9E002D"/>
                </a:solidFill>
                <a:latin typeface="Arial" pitchFamily="34" charset="0"/>
                <a:cs typeface="Arial" pitchFamily="34" charset="0"/>
                <a:sym typeface="Lato" charset="0"/>
              </a:rPr>
              <a:t>Инфляция и рост экономик ведущих стран мира</a:t>
            </a:r>
            <a:endParaRPr lang="ru-RU" sz="2200" b="1" dirty="0">
              <a:latin typeface="Arial" pitchFamily="34" charset="0"/>
              <a:cs typeface="Arial" pitchFamily="34" charset="0"/>
            </a:endParaRPr>
          </a:p>
        </p:txBody>
      </p:sp>
      <p:sp>
        <p:nvSpPr>
          <p:cNvPr id="3" name="Содержимое 2"/>
          <p:cNvSpPr>
            <a:spLocks noGrp="1"/>
          </p:cNvSpPr>
          <p:nvPr>
            <p:ph idx="1"/>
          </p:nvPr>
        </p:nvSpPr>
        <p:spPr>
          <a:xfrm>
            <a:off x="335360" y="872108"/>
            <a:ext cx="9445074" cy="5617232"/>
          </a:xfrm>
        </p:spPr>
        <p:txBody>
          <a:bodyPr>
            <a:normAutofit/>
          </a:bodyPr>
          <a:lstStyle/>
          <a:p>
            <a:pPr>
              <a:spcAft>
                <a:spcPts val="300"/>
              </a:spcAft>
            </a:pPr>
            <a:r>
              <a:rPr lang="ru-RU" sz="2000" b="1" dirty="0">
                <a:solidFill>
                  <a:srgbClr val="002060"/>
                </a:solidFill>
                <a:latin typeface="Arial" pitchFamily="34" charset="0"/>
                <a:cs typeface="Arial" pitchFamily="34" charset="0"/>
              </a:rPr>
              <a:t>Рост экономик (ВВП по ППС) / инфляция с 2014 по 2020 год</a:t>
            </a:r>
            <a:r>
              <a:rPr lang="ru-RU" sz="2000" dirty="0">
                <a:solidFill>
                  <a:srgbClr val="002060"/>
                </a:solidFill>
                <a:latin typeface="Arial" pitchFamily="34" charset="0"/>
                <a:cs typeface="Arial" pitchFamily="34" charset="0"/>
              </a:rPr>
              <a:t>:</a:t>
            </a:r>
          </a:p>
          <a:p>
            <a:pPr>
              <a:spcAft>
                <a:spcPts val="300"/>
              </a:spcAft>
            </a:pPr>
            <a:r>
              <a:rPr lang="ru-RU" sz="2000" b="1" dirty="0">
                <a:solidFill>
                  <a:srgbClr val="002060"/>
                </a:solidFill>
                <a:latin typeface="Arial" pitchFamily="34" charset="0"/>
                <a:cs typeface="Arial" pitchFamily="34" charset="0"/>
              </a:rPr>
              <a:t>Китай = 35,3% / 12,4%</a:t>
            </a:r>
          </a:p>
          <a:p>
            <a:pPr>
              <a:spcAft>
                <a:spcPts val="300"/>
              </a:spcAft>
            </a:pPr>
            <a:r>
              <a:rPr lang="ru-RU" sz="2000" dirty="0">
                <a:solidFill>
                  <a:srgbClr val="002060"/>
                </a:solidFill>
                <a:latin typeface="Arial" pitchFamily="34" charset="0"/>
                <a:cs typeface="Arial" pitchFamily="34" charset="0"/>
              </a:rPr>
              <a:t>Польша = 27,3% / 7,8%</a:t>
            </a:r>
          </a:p>
          <a:p>
            <a:pPr>
              <a:spcAft>
                <a:spcPts val="300"/>
              </a:spcAft>
            </a:pPr>
            <a:r>
              <a:rPr lang="ru-RU" sz="2000" dirty="0">
                <a:solidFill>
                  <a:srgbClr val="002060"/>
                </a:solidFill>
                <a:latin typeface="Arial" pitchFamily="34" charset="0"/>
                <a:cs typeface="Arial" pitchFamily="34" charset="0"/>
              </a:rPr>
              <a:t>Ю.Корея = 27% / 6,0%</a:t>
            </a:r>
          </a:p>
          <a:p>
            <a:pPr>
              <a:spcAft>
                <a:spcPts val="300"/>
              </a:spcAft>
            </a:pPr>
            <a:r>
              <a:rPr lang="ru-RU" sz="2000" dirty="0">
                <a:solidFill>
                  <a:srgbClr val="002060"/>
                </a:solidFill>
                <a:latin typeface="Arial" pitchFamily="34" charset="0"/>
                <a:cs typeface="Arial" pitchFamily="34" charset="0"/>
              </a:rPr>
              <a:t>Португалия = 25,4% / 4,2%</a:t>
            </a:r>
          </a:p>
          <a:p>
            <a:pPr>
              <a:spcAft>
                <a:spcPts val="300"/>
              </a:spcAft>
            </a:pPr>
            <a:r>
              <a:rPr lang="ru-RU" sz="2000" dirty="0">
                <a:solidFill>
                  <a:srgbClr val="002060"/>
                </a:solidFill>
                <a:latin typeface="Arial" pitchFamily="34" charset="0"/>
                <a:cs typeface="Arial" pitchFamily="34" charset="0"/>
              </a:rPr>
              <a:t>Индонезия = 24,1% / 23%</a:t>
            </a:r>
          </a:p>
          <a:p>
            <a:pPr>
              <a:spcAft>
                <a:spcPts val="300"/>
              </a:spcAft>
            </a:pPr>
            <a:r>
              <a:rPr lang="ru-RU" sz="2000" b="1" dirty="0">
                <a:solidFill>
                  <a:srgbClr val="002060"/>
                </a:solidFill>
                <a:latin typeface="Arial" pitchFamily="34" charset="0"/>
                <a:cs typeface="Arial" pitchFamily="34" charset="0"/>
              </a:rPr>
              <a:t>Индия = 22,2% / 27,6%</a:t>
            </a:r>
          </a:p>
          <a:p>
            <a:pPr>
              <a:spcAft>
                <a:spcPts val="300"/>
              </a:spcAft>
            </a:pPr>
            <a:r>
              <a:rPr lang="ru-RU" sz="2000" b="1" dirty="0">
                <a:solidFill>
                  <a:srgbClr val="002060"/>
                </a:solidFill>
                <a:latin typeface="Arial" pitchFamily="34" charset="0"/>
                <a:cs typeface="Arial" pitchFamily="34" charset="0"/>
              </a:rPr>
              <a:t>Италия = 20,1% / 3,0%</a:t>
            </a:r>
          </a:p>
          <a:p>
            <a:pPr>
              <a:spcAft>
                <a:spcPts val="300"/>
              </a:spcAft>
            </a:pPr>
            <a:r>
              <a:rPr lang="ru-RU" sz="2000" dirty="0">
                <a:solidFill>
                  <a:srgbClr val="002060"/>
                </a:solidFill>
                <a:latin typeface="Arial" pitchFamily="34" charset="0"/>
                <a:cs typeface="Arial" pitchFamily="34" charset="0"/>
              </a:rPr>
              <a:t>США = 19,5% / 8,9%</a:t>
            </a:r>
            <a:endParaRPr lang="ru-RU" sz="2000" b="1" dirty="0">
              <a:solidFill>
                <a:srgbClr val="002060"/>
              </a:solidFill>
              <a:latin typeface="Arial" pitchFamily="34" charset="0"/>
              <a:cs typeface="Arial" pitchFamily="34" charset="0"/>
            </a:endParaRPr>
          </a:p>
          <a:p>
            <a:pPr marL="171450" indent="-171450" defTabSz="412750" fontAlgn="base">
              <a:lnSpc>
                <a:spcPct val="100000"/>
              </a:lnSpc>
              <a:spcBef>
                <a:spcPct val="0"/>
              </a:spcBef>
              <a:spcAft>
                <a:spcPts val="300"/>
              </a:spcAft>
              <a:defRPr/>
            </a:pPr>
            <a:r>
              <a:rPr lang="ru-RU" sz="2000" kern="0" dirty="0">
                <a:solidFill>
                  <a:srgbClr val="002060"/>
                </a:solidFill>
                <a:latin typeface="Arial" pitchFamily="34" charset="0"/>
                <a:ea typeface="ＭＳ Ｐゴシック"/>
                <a:cs typeface="Arial" pitchFamily="34" charset="0"/>
                <a:sym typeface="Gill Sans" charset="0"/>
              </a:rPr>
              <a:t> Великобритания = 17,2% / 8,7%</a:t>
            </a:r>
          </a:p>
          <a:p>
            <a:pPr>
              <a:spcAft>
                <a:spcPts val="300"/>
              </a:spcAft>
              <a:defRPr/>
            </a:pPr>
            <a:r>
              <a:rPr lang="ru-RU" sz="2000" b="1" dirty="0">
                <a:solidFill>
                  <a:srgbClr val="002060"/>
                </a:solidFill>
                <a:latin typeface="Arial" pitchFamily="34" charset="0"/>
                <a:cs typeface="Arial" pitchFamily="34" charset="0"/>
              </a:rPr>
              <a:t>Япония = 15,3% / 2,7%</a:t>
            </a:r>
            <a:endParaRPr lang="ru-RU" sz="2000" kern="0" dirty="0">
              <a:solidFill>
                <a:srgbClr val="002060"/>
              </a:solidFill>
              <a:latin typeface="Arial" pitchFamily="34" charset="0"/>
              <a:ea typeface="ＭＳ Ｐゴシック"/>
              <a:cs typeface="Arial" pitchFamily="34" charset="0"/>
              <a:sym typeface="Gill Sans" charset="0"/>
            </a:endParaRPr>
          </a:p>
          <a:p>
            <a:pPr>
              <a:spcAft>
                <a:spcPts val="300"/>
              </a:spcAft>
              <a:defRPr/>
            </a:pPr>
            <a:r>
              <a:rPr lang="ru-RU" sz="2000" b="1" dirty="0">
                <a:solidFill>
                  <a:srgbClr val="9E002D"/>
                </a:solidFill>
                <a:latin typeface="Arial" pitchFamily="34" charset="0"/>
                <a:cs typeface="Arial" pitchFamily="34" charset="0"/>
              </a:rPr>
              <a:t>Россия = 14% / 37,8%</a:t>
            </a:r>
            <a:endParaRPr lang="ru-RU" sz="2000" kern="0" dirty="0">
              <a:solidFill>
                <a:srgbClr val="002060"/>
              </a:solidFill>
              <a:latin typeface="Arial" pitchFamily="34" charset="0"/>
              <a:ea typeface="ＭＳ Ｐゴシック"/>
              <a:cs typeface="Arial" pitchFamily="34" charset="0"/>
              <a:sym typeface="Gill Sans" charset="0"/>
            </a:endParaRPr>
          </a:p>
          <a:p>
            <a:pPr marL="171450" indent="-171450" defTabSz="412750" fontAlgn="base">
              <a:lnSpc>
                <a:spcPct val="100000"/>
              </a:lnSpc>
              <a:spcBef>
                <a:spcPct val="0"/>
              </a:spcBef>
              <a:spcAft>
                <a:spcPts val="300"/>
              </a:spcAft>
              <a:defRPr/>
            </a:pPr>
            <a:r>
              <a:rPr lang="ru-RU" sz="2000" b="1" kern="0" dirty="0">
                <a:solidFill>
                  <a:srgbClr val="002060"/>
                </a:solidFill>
                <a:latin typeface="Arial" pitchFamily="34" charset="0"/>
                <a:ea typeface="ＭＳ Ｐゴシック"/>
                <a:cs typeface="Arial" pitchFamily="34" charset="0"/>
                <a:sym typeface="Gill Sans" charset="0"/>
              </a:rPr>
              <a:t> Канада = 13,6% / </a:t>
            </a:r>
            <a:r>
              <a:rPr lang="ru-RU" sz="2000" b="1" dirty="0">
                <a:solidFill>
                  <a:srgbClr val="002060"/>
                </a:solidFill>
                <a:latin typeface="Arial" pitchFamily="34" charset="0"/>
                <a:ea typeface="ＭＳ Ｐゴシック"/>
                <a:cs typeface="Arial" pitchFamily="34" charset="0"/>
              </a:rPr>
              <a:t>9,0</a:t>
            </a:r>
            <a:r>
              <a:rPr lang="ru-RU" sz="2000" b="1" kern="0" dirty="0">
                <a:solidFill>
                  <a:srgbClr val="002060"/>
                </a:solidFill>
                <a:latin typeface="Arial" pitchFamily="34" charset="0"/>
                <a:ea typeface="ＭＳ Ｐゴシック"/>
                <a:cs typeface="Arial" pitchFamily="34" charset="0"/>
                <a:sym typeface="Gill Sans" charset="0"/>
              </a:rPr>
              <a:t>%</a:t>
            </a: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0" y="6489340"/>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МВФ, ВБ</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6" name="Номер слайда 5"/>
          <p:cNvSpPr>
            <a:spLocks noGrp="1"/>
          </p:cNvSpPr>
          <p:nvPr>
            <p:ph type="sldNum" sz="quarter" idx="12"/>
          </p:nvPr>
        </p:nvSpPr>
        <p:spPr>
          <a:xfrm>
            <a:off x="9289868" y="6492875"/>
            <a:ext cx="2743200" cy="365125"/>
          </a:xfrm>
        </p:spPr>
        <p:txBody>
          <a:bodyPr/>
          <a:lstStyle/>
          <a:p>
            <a:fld id="{9BD01F72-E690-40BC-872B-0C7B51570B04}" type="slidenum">
              <a:rPr lang="ru-RU" sz="1400" smtClean="0"/>
              <a:t>19</a:t>
            </a:fld>
            <a:endParaRPr lang="ru-RU" sz="1400" dirty="0"/>
          </a:p>
        </p:txBody>
      </p:sp>
    </p:spTree>
    <p:extLst>
      <p:ext uri="{BB962C8B-B14F-4D97-AF65-F5344CB8AC3E}">
        <p14:creationId xmlns:p14="http://schemas.microsoft.com/office/powerpoint/2010/main" val="156661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7712" y="2180917"/>
            <a:ext cx="10704871" cy="4357995"/>
          </a:xfrm>
        </p:spPr>
        <p:txBody>
          <a:bodyPr>
            <a:normAutofit/>
          </a:bodyPr>
          <a:lstStyle/>
          <a:p>
            <a:pPr algn="ctr"/>
            <a:r>
              <a:rPr lang="ru-RU" sz="4000" b="1" dirty="0">
                <a:solidFill>
                  <a:srgbClr val="9E002D"/>
                </a:solidFill>
                <a:latin typeface="Arial" pitchFamily="34" charset="0"/>
                <a:cs typeface="Arial" pitchFamily="34" charset="0"/>
                <a:sym typeface="Lato" charset="0"/>
              </a:rPr>
              <a:t>Национальные цели</a:t>
            </a:r>
            <a:r>
              <a:rPr lang="en-US" sz="4000" b="1" dirty="0">
                <a:solidFill>
                  <a:srgbClr val="9E002D"/>
                </a:solidFill>
                <a:latin typeface="Arial" pitchFamily="34" charset="0"/>
                <a:cs typeface="Arial" pitchFamily="34" charset="0"/>
                <a:sym typeface="Lato" charset="0"/>
              </a:rPr>
              <a:t> </a:t>
            </a:r>
            <a:r>
              <a:rPr lang="ru-RU" sz="4000" b="1" dirty="0">
                <a:solidFill>
                  <a:srgbClr val="9E002D"/>
                </a:solidFill>
                <a:latin typeface="Arial" pitchFamily="34" charset="0"/>
                <a:cs typeface="Arial" pitchFamily="34" charset="0"/>
                <a:sym typeface="Lato" charset="0"/>
              </a:rPr>
              <a:t>развития России и </a:t>
            </a:r>
            <a:endParaRPr lang="ru-RU" sz="4000" b="1" dirty="0" smtClean="0">
              <a:solidFill>
                <a:srgbClr val="9E002D"/>
              </a:solidFill>
              <a:latin typeface="Arial" pitchFamily="34" charset="0"/>
              <a:cs typeface="Arial" pitchFamily="34" charset="0"/>
              <a:sym typeface="Lato" charset="0"/>
            </a:endParaRPr>
          </a:p>
          <a:p>
            <a:pPr marL="0" indent="0" algn="ctr">
              <a:buNone/>
            </a:pPr>
            <a:r>
              <a:rPr lang="ru-RU" sz="4000" b="1" dirty="0" smtClean="0">
                <a:solidFill>
                  <a:srgbClr val="9E002D"/>
                </a:solidFill>
                <a:latin typeface="Arial" pitchFamily="34" charset="0"/>
                <a:cs typeface="Arial" pitchFamily="34" charset="0"/>
                <a:sym typeface="Lato" charset="0"/>
              </a:rPr>
              <a:t>методы </a:t>
            </a:r>
            <a:r>
              <a:rPr lang="ru-RU" sz="4000" b="1" dirty="0">
                <a:solidFill>
                  <a:srgbClr val="9E002D"/>
                </a:solidFill>
                <a:latin typeface="Arial" pitchFamily="34" charset="0"/>
                <a:cs typeface="Arial" pitchFamily="34" charset="0"/>
                <a:sym typeface="Lato" charset="0"/>
              </a:rPr>
              <a:t>их достижения </a:t>
            </a:r>
            <a:endParaRPr lang="ru-RU" sz="4000" dirty="0"/>
          </a:p>
        </p:txBody>
      </p:sp>
      <p:sp>
        <p:nvSpPr>
          <p:cNvPr id="4" name="Номер слайда 3"/>
          <p:cNvSpPr>
            <a:spLocks noGrp="1"/>
          </p:cNvSpPr>
          <p:nvPr>
            <p:ph type="sldNum" sz="quarter" idx="12"/>
          </p:nvPr>
        </p:nvSpPr>
        <p:spPr>
          <a:xfrm>
            <a:off x="9211492" y="6417309"/>
            <a:ext cx="2743200" cy="365125"/>
          </a:xfrm>
        </p:spPr>
        <p:txBody>
          <a:bodyPr/>
          <a:lstStyle/>
          <a:p>
            <a:fld id="{9BD01F72-E690-40BC-872B-0C7B51570B04}" type="slidenum">
              <a:rPr lang="ru-RU" sz="1400" smtClean="0"/>
              <a:t>2</a:t>
            </a:fld>
            <a:endParaRPr lang="ru-RU" sz="1400" dirty="0"/>
          </a:p>
        </p:txBody>
      </p:sp>
    </p:spTree>
    <p:extLst>
      <p:ext uri="{BB962C8B-B14F-4D97-AF65-F5344CB8AC3E}">
        <p14:creationId xmlns:p14="http://schemas.microsoft.com/office/powerpoint/2010/main" val="1655567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3914" y="265420"/>
            <a:ext cx="10442898" cy="6363854"/>
          </a:xfrm>
        </p:spPr>
        <p:txBody>
          <a:bodyPr>
            <a:noAutofit/>
          </a:bodyPr>
          <a:lstStyle/>
          <a:p>
            <a:pPr algn="ctr"/>
            <a:r>
              <a:rPr lang="ru-RU" b="1" i="1" u="sng" dirty="0" smtClean="0">
                <a:solidFill>
                  <a:schemeClr val="tx1"/>
                </a:solidFill>
              </a:rPr>
              <a:t>Императивы </a:t>
            </a:r>
            <a:r>
              <a:rPr lang="ru-RU" b="1" i="1" u="sng" dirty="0">
                <a:solidFill>
                  <a:schemeClr val="tx1"/>
                </a:solidFill>
              </a:rPr>
              <a:t>новой экономической </a:t>
            </a:r>
            <a:r>
              <a:rPr lang="ru-RU" b="1" i="1" u="sng" dirty="0" smtClean="0">
                <a:solidFill>
                  <a:schemeClr val="tx1"/>
                </a:solidFill>
              </a:rPr>
              <a:t>политики</a:t>
            </a:r>
            <a:endParaRPr lang="ru-RU" i="1" u="sng" dirty="0" smtClean="0">
              <a:solidFill>
                <a:schemeClr val="tx1"/>
              </a:solidFill>
            </a:endParaRPr>
          </a:p>
          <a:p>
            <a:pPr algn="just"/>
            <a:r>
              <a:rPr lang="ru-RU" sz="2000" b="1" dirty="0" smtClean="0">
                <a:solidFill>
                  <a:schemeClr val="tx1"/>
                </a:solidFill>
              </a:rPr>
              <a:t>Первым императивом новой экономической политики- </a:t>
            </a:r>
            <a:r>
              <a:rPr lang="ru-RU" sz="2000" dirty="0" smtClean="0">
                <a:solidFill>
                  <a:schemeClr val="tx1"/>
                </a:solidFill>
              </a:rPr>
              <a:t>прогрессивное налогообложение доходов физических лиц. </a:t>
            </a:r>
          </a:p>
          <a:p>
            <a:pPr algn="just"/>
            <a:r>
              <a:rPr lang="ru-RU" sz="2000" dirty="0" smtClean="0">
                <a:solidFill>
                  <a:schemeClr val="tx1"/>
                </a:solidFill>
              </a:rPr>
              <a:t>Во-первых</a:t>
            </a:r>
            <a:r>
              <a:rPr lang="ru-RU" sz="2000" dirty="0">
                <a:solidFill>
                  <a:schemeClr val="tx1"/>
                </a:solidFill>
              </a:rPr>
              <a:t>, российские власти отказываются от введения прогрессивного налогообложения доходов физических лиц, в то время, как в большинстве стран мира такое налогообложение действует и помогает за счет этого снизить налоговую нагрузку непосредственно на бизнес в реальное производство, что позволяет ускорить темпы роста экономики.  </a:t>
            </a:r>
          </a:p>
          <a:p>
            <a:pPr algn="just"/>
            <a:r>
              <a:rPr lang="ru-RU" sz="2000" dirty="0" smtClean="0">
                <a:solidFill>
                  <a:schemeClr val="tx1"/>
                </a:solidFill>
              </a:rPr>
              <a:t>Во-вторых, следующим </a:t>
            </a:r>
            <a:r>
              <a:rPr lang="ru-RU" sz="2000" b="1" dirty="0" smtClean="0">
                <a:solidFill>
                  <a:schemeClr val="tx1"/>
                </a:solidFill>
              </a:rPr>
              <a:t>императивом</a:t>
            </a:r>
            <a:r>
              <a:rPr lang="ru-RU" sz="2000" dirty="0" smtClean="0">
                <a:solidFill>
                  <a:schemeClr val="tx1"/>
                </a:solidFill>
              </a:rPr>
              <a:t> должно стать возвращение 50% скидки налога на прибыль, когда она расходуется на инвестиции в основные фонды, отмененной в начале правления В.В.Путина, что в дальнейшем явилось одной из причин торможения инвестиционной деятельности в стране.</a:t>
            </a:r>
          </a:p>
          <a:p>
            <a:pPr algn="just"/>
            <a:r>
              <a:rPr lang="ru-RU" sz="2000" b="1" dirty="0" smtClean="0">
                <a:solidFill>
                  <a:schemeClr val="tx1"/>
                </a:solidFill>
              </a:rPr>
              <a:t>Третьим императивом</a:t>
            </a:r>
            <a:r>
              <a:rPr lang="ru-RU" sz="2000" dirty="0" smtClean="0">
                <a:solidFill>
                  <a:schemeClr val="tx1"/>
                </a:solidFill>
              </a:rPr>
              <a:t> должна стать отмена бюджетного правила, когда нефтегазовые доходы замораживаются в Резервном фонде, доля которого в отдельные годы достигала 15% ВВП. Правило тоже было введено в первые годы правления В.В.Путина с подачи его экономического советника Андрея Иларионова.</a:t>
            </a:r>
          </a:p>
        </p:txBody>
      </p:sp>
      <p:sp>
        <p:nvSpPr>
          <p:cNvPr id="4" name="Номер слайда 3"/>
          <p:cNvSpPr>
            <a:spLocks noGrp="1"/>
          </p:cNvSpPr>
          <p:nvPr>
            <p:ph type="sldNum" sz="quarter" idx="12"/>
          </p:nvPr>
        </p:nvSpPr>
        <p:spPr>
          <a:xfrm>
            <a:off x="9289869" y="6446711"/>
            <a:ext cx="2743200" cy="365125"/>
          </a:xfrm>
        </p:spPr>
        <p:txBody>
          <a:bodyPr/>
          <a:lstStyle/>
          <a:p>
            <a:fld id="{9BD01F72-E690-40BC-872B-0C7B51570B04}" type="slidenum">
              <a:rPr lang="ru-RU" sz="1400" smtClean="0"/>
              <a:t>20</a:t>
            </a:fld>
            <a:endParaRPr lang="ru-RU" sz="1400" dirty="0"/>
          </a:p>
        </p:txBody>
      </p:sp>
    </p:spTree>
    <p:extLst>
      <p:ext uri="{BB962C8B-B14F-4D97-AF65-F5344CB8AC3E}">
        <p14:creationId xmlns:p14="http://schemas.microsoft.com/office/powerpoint/2010/main" val="296447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7468" y="317599"/>
            <a:ext cx="10812086" cy="6456218"/>
          </a:xfrm>
        </p:spPr>
        <p:txBody>
          <a:bodyPr>
            <a:normAutofit fontScale="85000" lnSpcReduction="20000"/>
          </a:bodyPr>
          <a:lstStyle/>
          <a:p>
            <a:pPr algn="just"/>
            <a:r>
              <a:rPr lang="ru-RU" b="1" dirty="0" smtClean="0">
                <a:solidFill>
                  <a:schemeClr val="tx1"/>
                </a:solidFill>
              </a:rPr>
              <a:t>Четвертый </a:t>
            </a:r>
            <a:r>
              <a:rPr lang="ru-RU" b="1" dirty="0">
                <a:solidFill>
                  <a:schemeClr val="tx1"/>
                </a:solidFill>
              </a:rPr>
              <a:t>императив новой экономической политики-</a:t>
            </a:r>
            <a:r>
              <a:rPr lang="ru-RU" dirty="0">
                <a:solidFill>
                  <a:schemeClr val="tx1"/>
                </a:solidFill>
              </a:rPr>
              <a:t> снижение налоговой нагрузки в обрабатывающих отраслях промышленности.</a:t>
            </a:r>
          </a:p>
          <a:p>
            <a:pPr algn="just"/>
            <a:r>
              <a:rPr lang="ru-RU" dirty="0">
                <a:solidFill>
                  <a:schemeClr val="tx1"/>
                </a:solidFill>
              </a:rPr>
              <a:t>Для того, чтобы успешно шло импортозамещение и перестройка структуры экономики и уход от сырьевой зависимости, надо снизить налоговую нагрузку в обрабатывающих отраслях промышленности, отменив правило нейтральности по ставкам взимания налогов по отраслям народного хозяйства. Ни в одной развитой стране такое правило не применяется. Отмена этого правила и использование стимулирующих мер по с/х в последние годы позволили резко нарастить выпуск сельскохозяйственной продукции</a:t>
            </a:r>
            <a:r>
              <a:rPr lang="ru-RU" dirty="0" smtClean="0">
                <a:solidFill>
                  <a:schemeClr val="tx1"/>
                </a:solidFill>
              </a:rPr>
              <a:t>. </a:t>
            </a:r>
            <a:endParaRPr lang="ru-RU" b="1" dirty="0" smtClean="0">
              <a:solidFill>
                <a:schemeClr val="tx1"/>
              </a:solidFill>
            </a:endParaRPr>
          </a:p>
          <a:p>
            <a:pPr algn="just"/>
            <a:r>
              <a:rPr lang="ru-RU" b="1" dirty="0" smtClean="0">
                <a:solidFill>
                  <a:schemeClr val="tx1"/>
                </a:solidFill>
              </a:rPr>
              <a:t>Пятым </a:t>
            </a:r>
            <a:r>
              <a:rPr lang="ru-RU" b="1" dirty="0">
                <a:solidFill>
                  <a:schemeClr val="tx1"/>
                </a:solidFill>
              </a:rPr>
              <a:t>императивом</a:t>
            </a:r>
            <a:r>
              <a:rPr lang="ru-RU" dirty="0">
                <a:solidFill>
                  <a:schemeClr val="tx1"/>
                </a:solidFill>
              </a:rPr>
              <a:t> должно стать принятие закона о контроле за расходованием амортизации на инвестиции и увеличение ее отчислений, с доведением доли амортизации в инвестициях с нынешних 30% до 60%. Сегодня из 8 трлн. начисленной амортизации 4 трлн. </a:t>
            </a:r>
            <a:r>
              <a:rPr lang="ru-RU" dirty="0" smtClean="0">
                <a:solidFill>
                  <a:schemeClr val="tx1"/>
                </a:solidFill>
              </a:rPr>
              <a:t>выводится </a:t>
            </a:r>
            <a:r>
              <a:rPr lang="ru-RU" dirty="0">
                <a:solidFill>
                  <a:schemeClr val="tx1"/>
                </a:solidFill>
              </a:rPr>
              <a:t>за границу.</a:t>
            </a:r>
          </a:p>
          <a:p>
            <a:pPr algn="just"/>
            <a:r>
              <a:rPr lang="ru-RU" b="1" dirty="0">
                <a:solidFill>
                  <a:schemeClr val="tx1"/>
                </a:solidFill>
              </a:rPr>
              <a:t>Шестым императивом</a:t>
            </a:r>
            <a:r>
              <a:rPr lang="ru-RU" dirty="0">
                <a:solidFill>
                  <a:schemeClr val="tx1"/>
                </a:solidFill>
              </a:rPr>
              <a:t> должен стать пересмотр отношения экономических властей к дефициту бюджета. </a:t>
            </a:r>
            <a:endParaRPr lang="ru-RU" dirty="0" smtClean="0">
              <a:solidFill>
                <a:schemeClr val="tx1"/>
              </a:solidFill>
            </a:endParaRPr>
          </a:p>
          <a:p>
            <a:pPr algn="just"/>
            <a:r>
              <a:rPr lang="ru-RU" b="1" dirty="0" smtClean="0">
                <a:solidFill>
                  <a:schemeClr val="tx1"/>
                </a:solidFill>
              </a:rPr>
              <a:t>Седьмым </a:t>
            </a:r>
            <a:r>
              <a:rPr lang="ru-RU" b="1" dirty="0">
                <a:solidFill>
                  <a:schemeClr val="tx1"/>
                </a:solidFill>
              </a:rPr>
              <a:t>императивом</a:t>
            </a:r>
            <a:r>
              <a:rPr lang="ru-RU" dirty="0">
                <a:solidFill>
                  <a:schemeClr val="tx1"/>
                </a:solidFill>
              </a:rPr>
              <a:t> должна стать не борьба с инфляцией, осуществляемой сегодня  ЦБ России путем  сокращения денежной массы в обращении, а стимулированием производства товаров, в первую очередь, отраслей с </a:t>
            </a:r>
            <a:r>
              <a:rPr lang="ru-RU" dirty="0" smtClean="0">
                <a:solidFill>
                  <a:schemeClr val="tx1"/>
                </a:solidFill>
              </a:rPr>
              <a:t>высокой </a:t>
            </a:r>
            <a:r>
              <a:rPr lang="ru-RU" dirty="0">
                <a:solidFill>
                  <a:schemeClr val="tx1"/>
                </a:solidFill>
              </a:rPr>
              <a:t>добавленной стоимостью.</a:t>
            </a:r>
          </a:p>
          <a:p>
            <a:pPr algn="just"/>
            <a:r>
              <a:rPr lang="ru-RU" b="1" dirty="0">
                <a:solidFill>
                  <a:schemeClr val="tx1"/>
                </a:solidFill>
              </a:rPr>
              <a:t>Восьмым императивом</a:t>
            </a:r>
            <a:r>
              <a:rPr lang="ru-RU" dirty="0">
                <a:solidFill>
                  <a:schemeClr val="tx1"/>
                </a:solidFill>
              </a:rPr>
              <a:t> для российского правительства должна стать задача по снижению учетной ставки ЦБ до 1-2%, действующей сегодня в большинстве развитых стран.</a:t>
            </a:r>
          </a:p>
        </p:txBody>
      </p:sp>
      <p:sp>
        <p:nvSpPr>
          <p:cNvPr id="4" name="Номер слайда 3"/>
          <p:cNvSpPr>
            <a:spLocks noGrp="1"/>
          </p:cNvSpPr>
          <p:nvPr>
            <p:ph type="sldNum" sz="quarter" idx="12"/>
          </p:nvPr>
        </p:nvSpPr>
        <p:spPr>
          <a:xfrm>
            <a:off x="9281160" y="6492875"/>
            <a:ext cx="2743200" cy="365125"/>
          </a:xfrm>
        </p:spPr>
        <p:txBody>
          <a:bodyPr/>
          <a:lstStyle/>
          <a:p>
            <a:fld id="{9BD01F72-E690-40BC-872B-0C7B51570B04}" type="slidenum">
              <a:rPr lang="ru-RU" sz="1400" smtClean="0"/>
              <a:t>21</a:t>
            </a:fld>
            <a:endParaRPr lang="ru-RU" sz="1400" dirty="0"/>
          </a:p>
        </p:txBody>
      </p:sp>
    </p:spTree>
    <p:extLst>
      <p:ext uri="{BB962C8B-B14F-4D97-AF65-F5344CB8AC3E}">
        <p14:creationId xmlns:p14="http://schemas.microsoft.com/office/powerpoint/2010/main" val="87122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5588" y="140677"/>
            <a:ext cx="11601660" cy="7586506"/>
          </a:xfrm>
        </p:spPr>
        <p:txBody>
          <a:bodyPr>
            <a:normAutofit fontScale="92500" lnSpcReduction="10000"/>
          </a:bodyPr>
          <a:lstStyle/>
          <a:p>
            <a:pPr algn="ctr"/>
            <a:r>
              <a:rPr lang="ru-RU" sz="3300" b="1" i="1" u="sng" dirty="0" smtClean="0"/>
              <a:t>Меры по реформированию </a:t>
            </a:r>
            <a:r>
              <a:rPr lang="ru-RU" sz="3300" b="1" i="1" u="sng" dirty="0"/>
              <a:t>макроэкономической политики </a:t>
            </a:r>
            <a:r>
              <a:rPr lang="ru-RU" sz="3300" b="1" i="1" u="sng" dirty="0" smtClean="0"/>
              <a:t>России</a:t>
            </a:r>
            <a:endParaRPr lang="ru-RU" sz="3300" i="1" u="sng" dirty="0"/>
          </a:p>
          <a:p>
            <a:pPr algn="just"/>
            <a:r>
              <a:rPr lang="ru-RU" sz="2200" dirty="0" smtClean="0"/>
              <a:t>          </a:t>
            </a:r>
            <a:r>
              <a:rPr lang="ru-RU" sz="2200" b="1" dirty="0" smtClean="0"/>
              <a:t>Спящим </a:t>
            </a:r>
            <a:r>
              <a:rPr lang="ru-RU" sz="2200" b="1" dirty="0"/>
              <a:t>резервом</a:t>
            </a:r>
            <a:r>
              <a:rPr lang="ru-RU" sz="2200" dirty="0"/>
              <a:t> денежных средств в России выступает сегодня низкая единая ставка налогообложения доходов физических лиц. За счет введения 40%-ной ставки на высокие доходы физических лиц налоговые поступления можно нарастить минимум на 5 трлн руб. ежегодно.</a:t>
            </a:r>
          </a:p>
          <a:p>
            <a:pPr algn="just"/>
            <a:r>
              <a:rPr lang="ru-RU" sz="2200" dirty="0" smtClean="0"/>
              <a:t>         </a:t>
            </a:r>
            <a:r>
              <a:rPr lang="ru-RU" sz="2200" b="1" dirty="0" smtClean="0"/>
              <a:t>Вторым </a:t>
            </a:r>
            <a:r>
              <a:rPr lang="ru-RU" sz="2200" b="1" dirty="0"/>
              <a:t>внушительным спящим резервом</a:t>
            </a:r>
            <a:r>
              <a:rPr lang="ru-RU" sz="2200" dirty="0"/>
              <a:t> в целях ускорения темпов роста  экономики страны может стать использование опыта таких стран, как США, Япония, Франция, Италия и др., по наращиванию внутреннего долга государства за счет «</a:t>
            </a:r>
            <a:r>
              <a:rPr lang="ru-RU" sz="2200" dirty="0" err="1"/>
              <a:t>вброса</a:t>
            </a:r>
            <a:r>
              <a:rPr lang="ru-RU" sz="2200" dirty="0"/>
              <a:t>» в экономику дополнительных денежных средств </a:t>
            </a:r>
            <a:r>
              <a:rPr lang="ru-RU" sz="2200" dirty="0" smtClean="0"/>
              <a:t>(за счет печатного станка) </a:t>
            </a:r>
            <a:r>
              <a:rPr lang="ru-RU" sz="2200" dirty="0"/>
              <a:t>путем скупки Центробанком, коммерческими банками, разного рода фондам и населением ценных бумаг правительства. Данное мероприятие называют сегодня «количественным смягчением». При этом, чтобы не разгонять инфляцию в стране, «</a:t>
            </a:r>
            <a:r>
              <a:rPr lang="ru-RU" sz="2200" dirty="0" err="1"/>
              <a:t>вброс</a:t>
            </a:r>
            <a:r>
              <a:rPr lang="ru-RU" sz="2200" dirty="0"/>
              <a:t>» денег в экономику должен осуществляться в основном на стимулирование инвестиционной деятельности.</a:t>
            </a:r>
          </a:p>
          <a:p>
            <a:pPr algn="just"/>
            <a:r>
              <a:rPr lang="ru-RU" sz="2200" dirty="0"/>
              <a:t>По состоянию на 2020 г. внутренний долг государства в России составлял 10,4 трлн руб., или всего 9,5% ВВП, в то время, как в США, Франции, Италии в 2019 г. – в два раза больше ВВП, а в Японии – в 2,4 раза. Если Россия «вбросит» в экономику за счет печатного станка хотя бы 10 трлн руб., то внутренний долг по отношению к ВВП возрастет только до 19%.</a:t>
            </a:r>
          </a:p>
          <a:p>
            <a:pPr algn="just"/>
            <a:r>
              <a:rPr lang="ru-RU" sz="2200" dirty="0"/>
              <a:t>        В России уже был период интенсивного «</a:t>
            </a:r>
            <a:r>
              <a:rPr lang="ru-RU" sz="2200" dirty="0" err="1"/>
              <a:t>вброса</a:t>
            </a:r>
            <a:r>
              <a:rPr lang="ru-RU" sz="2200" dirty="0"/>
              <a:t>» рублевой денежной массы в экономику страны. Происходило это непроизвольно в нулевые годы этого века, когда нефтегазовые доходы ежегодно росли на 30%. После скупки Центробанком валюты за рубли только за 2001-2013 гг. сумма наличных денег в обращении (М2) возросла на 30,3 трлн руб., увеличившись с 18 до 47,5% ВВП. При этом никакой катастрофы в то время в экономике не произошло, темпы ее роста были небывало высокими, инфляция не разгонялась, курс рубля был стабильным</a:t>
            </a:r>
            <a:r>
              <a:rPr lang="ru-RU" sz="2200" dirty="0" smtClean="0"/>
              <a:t>.</a:t>
            </a:r>
          </a:p>
          <a:p>
            <a:pPr marL="0" indent="0" algn="just">
              <a:buNone/>
            </a:pPr>
            <a:r>
              <a:rPr lang="ru-RU" sz="2300" b="1" dirty="0" smtClean="0"/>
              <a:t>       </a:t>
            </a:r>
            <a:endParaRPr lang="ru-RU" sz="2300" dirty="0"/>
          </a:p>
        </p:txBody>
      </p:sp>
      <p:sp>
        <p:nvSpPr>
          <p:cNvPr id="4" name="Номер слайда 3"/>
          <p:cNvSpPr>
            <a:spLocks noGrp="1"/>
          </p:cNvSpPr>
          <p:nvPr>
            <p:ph type="sldNum" sz="quarter" idx="12"/>
          </p:nvPr>
        </p:nvSpPr>
        <p:spPr>
          <a:xfrm>
            <a:off x="9289869" y="6426019"/>
            <a:ext cx="2743200" cy="365125"/>
          </a:xfrm>
        </p:spPr>
        <p:txBody>
          <a:bodyPr/>
          <a:lstStyle/>
          <a:p>
            <a:fld id="{9BD01F72-E690-40BC-872B-0C7B51570B04}" type="slidenum">
              <a:rPr lang="ru-RU" sz="1400" smtClean="0"/>
              <a:t>22</a:t>
            </a:fld>
            <a:endParaRPr lang="ru-RU" sz="1400" dirty="0"/>
          </a:p>
        </p:txBody>
      </p:sp>
    </p:spTree>
    <p:extLst>
      <p:ext uri="{BB962C8B-B14F-4D97-AF65-F5344CB8AC3E}">
        <p14:creationId xmlns:p14="http://schemas.microsoft.com/office/powerpoint/2010/main" val="2442263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1811" y="353875"/>
            <a:ext cx="11188338" cy="4351338"/>
          </a:xfrm>
        </p:spPr>
        <p:txBody>
          <a:bodyPr>
            <a:noAutofit/>
          </a:bodyPr>
          <a:lstStyle/>
          <a:p>
            <a:pPr algn="just"/>
            <a:r>
              <a:rPr lang="ru-RU" sz="1900" b="1" dirty="0"/>
              <a:t>Третьим </a:t>
            </a:r>
            <a:r>
              <a:rPr lang="ru-RU" sz="1900" dirty="0"/>
              <a:t>серьезным дополнительным источником развития российской экономики должен стать фондовый рынок. В России он находится в зачаточном состоянии. </a:t>
            </a:r>
            <a:r>
              <a:rPr lang="ru-RU" sz="1900" dirty="0" smtClean="0"/>
              <a:t>В </a:t>
            </a:r>
            <a:r>
              <a:rPr lang="ru-RU" sz="1900" dirty="0"/>
              <a:t>2019-20гг. капитализация акций, обращавшихся на отечественном фондовом рынке, оценивалась примерно в 650 млрд долл., а его доля по отношению к ВВП, посчитанному по курсу ППС, составляла 14%., после начала СВО на Украине капитализация упала до 388 млрд долл. </a:t>
            </a:r>
          </a:p>
          <a:p>
            <a:pPr algn="just"/>
            <a:r>
              <a:rPr lang="ru-RU" sz="1900" dirty="0"/>
              <a:t>        В США, где капитализация фондового рынка в 2020 г. достигла 44.720 млрд. долл., а ее доля в ВВП – 194%. Прогнозируется, что к 2030г. капитализация всех американских компаний составит 100 трлн долл. и будет примерно в 2,5 раза превышать ВВП. Фондовый рынок США позволяет зарабатывать на нем сегодня населению и бизнесу ежегодно порядка 1,2 трлн долл., в том числе 700 млрд долл. держателям акций, которых в стране, только в виде физических лиц, насчитывается 92 млн, и 500 млрд долл. – бизнесу.</a:t>
            </a:r>
          </a:p>
          <a:p>
            <a:pPr algn="just"/>
            <a:r>
              <a:rPr lang="ru-RU" sz="1900" dirty="0"/>
              <a:t>       Капитализация в России не вырастет без рывка вперед обрабатывающих отраслей и снижения налоговой нагрузки по ним. (если капитализацию фондового рынка в России довести до 50% ВВП) бизнес и население могли бы дополнительно зарабатывать на нем ежегодно около 8 трлн руб.</a:t>
            </a:r>
          </a:p>
          <a:p>
            <a:endParaRPr lang="ru-RU" sz="1900" dirty="0"/>
          </a:p>
        </p:txBody>
      </p:sp>
      <p:sp>
        <p:nvSpPr>
          <p:cNvPr id="4" name="Номер слайда 3"/>
          <p:cNvSpPr>
            <a:spLocks noGrp="1"/>
          </p:cNvSpPr>
          <p:nvPr>
            <p:ph type="sldNum" sz="quarter" idx="12"/>
          </p:nvPr>
        </p:nvSpPr>
        <p:spPr/>
        <p:txBody>
          <a:bodyPr/>
          <a:lstStyle/>
          <a:p>
            <a:fld id="{9BD01F72-E690-40BC-872B-0C7B51570B04}" type="slidenum">
              <a:rPr lang="ru-RU" smtClean="0"/>
              <a:t>23</a:t>
            </a:fld>
            <a:endParaRPr lang="ru-RU"/>
          </a:p>
        </p:txBody>
      </p:sp>
    </p:spTree>
    <p:extLst>
      <p:ext uri="{BB962C8B-B14F-4D97-AF65-F5344CB8AC3E}">
        <p14:creationId xmlns:p14="http://schemas.microsoft.com/office/powerpoint/2010/main" val="172889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1015" y="298100"/>
            <a:ext cx="11786717" cy="6646985"/>
          </a:xfrm>
        </p:spPr>
        <p:txBody>
          <a:bodyPr>
            <a:normAutofit/>
          </a:bodyPr>
          <a:lstStyle/>
          <a:p>
            <a:r>
              <a:rPr lang="ru-RU" sz="1800" b="1" dirty="0" smtClean="0"/>
              <a:t>      Четвертый</a:t>
            </a:r>
            <a:r>
              <a:rPr lang="ru-RU" sz="1800" dirty="0" smtClean="0"/>
              <a:t> </a:t>
            </a:r>
            <a:r>
              <a:rPr lang="ru-RU" sz="1800" b="1" dirty="0"/>
              <a:t>резерв</a:t>
            </a:r>
            <a:r>
              <a:rPr lang="ru-RU" sz="1800" dirty="0"/>
              <a:t> связан с амортизационными отчислениями и отсутствием контроля за их использованием по прямому назначению на инвестиционные цели. В 2021 г. общая сумма начисленных амортизационных отчислений составила около 9 трлн руб., и лишь 40% из нее тратились на инвестиции. Если государство введет строгий контроль за использованием начисленной амортизации на инвестиции в основные фонды, то дополнительно сможет увеличить инвестиции в основные фонды по стране почти на 5 трлн руб. </a:t>
            </a:r>
          </a:p>
          <a:p>
            <a:r>
              <a:rPr lang="ru-RU" sz="1800" b="1" dirty="0"/>
              <a:t>       Пятым резервом</a:t>
            </a:r>
            <a:r>
              <a:rPr lang="ru-RU" sz="1800" dirty="0"/>
              <a:t>, призванным интенсифицировать инвестиционную деятельность в России, может стать снижение налоговой нагрузки, как в обрабатывающих отраслях, так и во всей экономике, и тем самым позволить привлечь в нее колоссальные средства, которые сегодня не находят применения в реальном производстве, выводятся за рубеж, лежат на депозитах в банках или  заняты чисто спекулятивными операциями на финансовых рынках. По мнению академика А. Аганбегяна, только возможности российских банков для увеличения вложений в реальное производство в 2019 г. оценивались в 96 трлн руб., а корпоративного сектора, хранящего средства в </a:t>
            </a:r>
            <a:r>
              <a:rPr lang="ru-RU" sz="1800" dirty="0" err="1"/>
              <a:t>оффшорах</a:t>
            </a:r>
            <a:r>
              <a:rPr lang="ru-RU" sz="1800" dirty="0"/>
              <a:t> и на зарубежных счетах – порядка 60 трлн руб., при общих инвестициях страны в основные фонды за этот год всего в 19,3 трлн руб.</a:t>
            </a:r>
          </a:p>
          <a:p>
            <a:r>
              <a:rPr lang="ru-RU" sz="1800" b="1" dirty="0"/>
              <a:t>         Шестым резервом </a:t>
            </a:r>
            <a:r>
              <a:rPr lang="ru-RU" sz="1800" dirty="0"/>
              <a:t>может стать обращение Правительства и </a:t>
            </a:r>
            <a:r>
              <a:rPr lang="ru-RU" sz="1800" dirty="0" smtClean="0"/>
              <a:t>Президента России </a:t>
            </a:r>
            <a:r>
              <a:rPr lang="ru-RU" sz="1800" dirty="0"/>
              <a:t>к народу, как это в свое время имело место в Советском Союзе в 1946г. и Южной Корее в 60-х годах прошлого века, с просьбой приобрести облигации восстановительного займа в целях решения проблем восстановления и развития экономики стран, разрушенных войной. Подписка населения на этот заем в размере месячного дохода занятых и пенсионеров может дать более 10 трлн. руб.</a:t>
            </a:r>
          </a:p>
          <a:p>
            <a:r>
              <a:rPr lang="ru-RU" sz="1800" dirty="0"/>
              <a:t>         Все предложенные нами мероприятия должны, в конечном итоге помочь существенно нарастить инвестиционную деятельность в стране и ускорить темпы роста экономики до 4-5%, а вместе с этим с лагом в 2-3 года компенсировать потери бюджета от сокращения налоговой нагрузки по обрабатывающим отраслям и снижения цен на энергоносители</a:t>
            </a:r>
            <a:r>
              <a:rPr lang="ru-RU" sz="1800" dirty="0" smtClean="0"/>
              <a:t>.</a:t>
            </a:r>
            <a:endParaRPr lang="ru-RU" sz="1800" dirty="0"/>
          </a:p>
        </p:txBody>
      </p:sp>
      <p:sp>
        <p:nvSpPr>
          <p:cNvPr id="4" name="Номер слайда 3"/>
          <p:cNvSpPr>
            <a:spLocks noGrp="1"/>
          </p:cNvSpPr>
          <p:nvPr>
            <p:ph type="sldNum" sz="quarter" idx="12"/>
          </p:nvPr>
        </p:nvSpPr>
        <p:spPr>
          <a:xfrm>
            <a:off x="9254532" y="6492874"/>
            <a:ext cx="2743200" cy="365125"/>
          </a:xfrm>
        </p:spPr>
        <p:txBody>
          <a:bodyPr/>
          <a:lstStyle/>
          <a:p>
            <a:fld id="{9BD01F72-E690-40BC-872B-0C7B51570B04}" type="slidenum">
              <a:rPr lang="ru-RU" sz="1400" smtClean="0"/>
              <a:t>24</a:t>
            </a:fld>
            <a:endParaRPr lang="ru-RU" sz="1400" dirty="0"/>
          </a:p>
        </p:txBody>
      </p:sp>
    </p:spTree>
    <p:extLst>
      <p:ext uri="{BB962C8B-B14F-4D97-AF65-F5344CB8AC3E}">
        <p14:creationId xmlns:p14="http://schemas.microsoft.com/office/powerpoint/2010/main" val="1235180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9526" y="432254"/>
            <a:ext cx="10866120" cy="4351338"/>
          </a:xfrm>
        </p:spPr>
        <p:txBody>
          <a:bodyPr>
            <a:normAutofit fontScale="92500" lnSpcReduction="20000"/>
          </a:bodyPr>
          <a:lstStyle/>
          <a:p>
            <a:pPr algn="just"/>
            <a:r>
              <a:rPr lang="ru-RU" dirty="0"/>
              <a:t>Согласно </a:t>
            </a:r>
            <a:r>
              <a:rPr lang="ru-RU" dirty="0" smtClean="0"/>
              <a:t>Посланию Президента РФ </a:t>
            </a:r>
            <a:r>
              <a:rPr lang="ru-RU" dirty="0"/>
              <a:t>В. В. Путина Федеральному Собранию к середине следующего десятилетия необходимо увеличить ВВП страны в 1,5 раза на душу населения, что потребует повысить темпы роста ВВП до 4-5%. Такая амбициозная задача в Послании поставлена, но, к сожалению, в нем не обозначены методы их достижения и, в первую очередь, по решению проблемы интенсификации инвестиционной деятельности в стране, с доведением доли инвестиций в ВВП с существующих 17,3% (2017г.) до 26-28%, что потребует нарастить годовой темп их прироста до  8-10%, а объем увеличить минимум в 1,6 раза с существующих 15 до 24 трлн. руб. А для того чтобы догнать развитые страны по объему инвестиций на душу населения их необходимо увеличить до 45 трлн. руб. Если этого не сделать, то отставание России от развитых стран по уровню жизни будет только нарастать.</a:t>
            </a:r>
            <a:endParaRPr lang="ru-RU" dirty="0" smtClean="0">
              <a:effectLst/>
            </a:endParaRPr>
          </a:p>
          <a:p>
            <a:pPr algn="just"/>
            <a:endParaRPr lang="ru-RU" dirty="0"/>
          </a:p>
        </p:txBody>
      </p:sp>
      <p:sp>
        <p:nvSpPr>
          <p:cNvPr id="4" name="Номер слайда 3"/>
          <p:cNvSpPr>
            <a:spLocks noGrp="1"/>
          </p:cNvSpPr>
          <p:nvPr>
            <p:ph type="sldNum" sz="quarter" idx="12"/>
          </p:nvPr>
        </p:nvSpPr>
        <p:spPr>
          <a:xfrm>
            <a:off x="9324703" y="6492875"/>
            <a:ext cx="2743200" cy="365125"/>
          </a:xfrm>
        </p:spPr>
        <p:txBody>
          <a:bodyPr/>
          <a:lstStyle/>
          <a:p>
            <a:fld id="{9BD01F72-E690-40BC-872B-0C7B51570B04}" type="slidenum">
              <a:rPr lang="ru-RU" sz="1400" smtClean="0"/>
              <a:t>25</a:t>
            </a:fld>
            <a:endParaRPr lang="ru-RU" sz="1400" dirty="0"/>
          </a:p>
        </p:txBody>
      </p:sp>
    </p:spTree>
    <p:extLst>
      <p:ext uri="{BB962C8B-B14F-4D97-AF65-F5344CB8AC3E}">
        <p14:creationId xmlns:p14="http://schemas.microsoft.com/office/powerpoint/2010/main" val="248462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5097" y="217715"/>
            <a:ext cx="11321813" cy="7700386"/>
          </a:xfrm>
        </p:spPr>
        <p:txBody>
          <a:bodyPr>
            <a:noAutofit/>
          </a:bodyPr>
          <a:lstStyle/>
          <a:p>
            <a:pPr algn="ctr"/>
            <a:r>
              <a:rPr lang="ru-RU" sz="2400" b="1" dirty="0" smtClean="0">
                <a:latin typeface="Arial Narrow" panose="020B0606020202030204" pitchFamily="34" charset="0"/>
              </a:rPr>
              <a:t>«</a:t>
            </a:r>
            <a:r>
              <a:rPr lang="ru-RU" sz="2400" b="1" i="1" u="sng" dirty="0">
                <a:latin typeface="Arial Narrow" panose="020B0606020202030204" pitchFamily="34" charset="0"/>
              </a:rPr>
              <a:t>Некоторые контуры модернизации налоговой политики в России, направленной на стимулирование развития </a:t>
            </a:r>
            <a:r>
              <a:rPr lang="ru-RU" sz="2400" b="1" i="1" u="sng" dirty="0" smtClean="0">
                <a:latin typeface="Arial Narrow" panose="020B0606020202030204" pitchFamily="34" charset="0"/>
              </a:rPr>
              <a:t>экономики»</a:t>
            </a:r>
          </a:p>
          <a:p>
            <a:pPr marL="0" indent="0">
              <a:buNone/>
            </a:pPr>
            <a:endParaRPr lang="ru-RU" sz="2000" dirty="0"/>
          </a:p>
          <a:p>
            <a:pPr algn="just"/>
            <a:r>
              <a:rPr lang="ru-RU" sz="2200" dirty="0"/>
              <a:t>1. Ввести дифференцированное освобождение  прибыли от налогообложения в размере средств потраченных на инвестиции в основные фонды. При этом, чем ниже средняя рентабельность по отрасли, тем выше должна быть доля прибыли, освобождаемой от налога.</a:t>
            </a:r>
          </a:p>
          <a:p>
            <a:pPr algn="just"/>
            <a:r>
              <a:rPr lang="ru-RU" sz="2200" dirty="0"/>
              <a:t>2. Ввести дифференцированные социальные отчисления по отраслям производства в зависимости от доли затрат на оплату труда в общих издержках производства. Чем выше доля затрат на заработную плату, тем меньше должны быть ставки по данным выплатам.</a:t>
            </a:r>
          </a:p>
          <a:p>
            <a:pPr algn="just"/>
            <a:r>
              <a:rPr lang="ru-RU" sz="2200" dirty="0"/>
              <a:t>3. Ввести прогрессивную шкалу по доходам физических лиц. Одновременно отменить взимание подоходного налога с физических лиц с низкими доходами.</a:t>
            </a:r>
          </a:p>
          <a:p>
            <a:pPr algn="just"/>
            <a:r>
              <a:rPr lang="ru-RU" sz="2200" dirty="0"/>
              <a:t>4. Установить, что дополнительные доходы, полученные от налоговых поступлений от физических лиц должны расходоваться по целевому назначению. Одна их часть должна пойти на восполнение сокращения поступлений от налога на прибыль, другая часть на развитие малого и среднего предпринимательства, разработав методы стимулирования его деятельности</a:t>
            </a:r>
            <a:r>
              <a:rPr lang="ru-RU" sz="2200" dirty="0" smtClean="0"/>
              <a:t>.</a:t>
            </a:r>
            <a:endParaRPr lang="ru-RU" sz="2200" dirty="0"/>
          </a:p>
        </p:txBody>
      </p:sp>
      <p:sp>
        <p:nvSpPr>
          <p:cNvPr id="4" name="Номер слайда 3"/>
          <p:cNvSpPr>
            <a:spLocks noGrp="1"/>
          </p:cNvSpPr>
          <p:nvPr>
            <p:ph type="sldNum" sz="quarter" idx="12"/>
          </p:nvPr>
        </p:nvSpPr>
        <p:spPr>
          <a:xfrm>
            <a:off x="9333411" y="6492875"/>
            <a:ext cx="2743200" cy="365125"/>
          </a:xfrm>
        </p:spPr>
        <p:txBody>
          <a:bodyPr/>
          <a:lstStyle/>
          <a:p>
            <a:fld id="{9BD01F72-E690-40BC-872B-0C7B51570B04}" type="slidenum">
              <a:rPr lang="ru-RU" sz="1400" smtClean="0"/>
              <a:t>26</a:t>
            </a:fld>
            <a:endParaRPr lang="ru-RU" sz="1400" dirty="0"/>
          </a:p>
        </p:txBody>
      </p:sp>
    </p:spTree>
    <p:extLst>
      <p:ext uri="{BB962C8B-B14F-4D97-AF65-F5344CB8AC3E}">
        <p14:creationId xmlns:p14="http://schemas.microsoft.com/office/powerpoint/2010/main" val="3826070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6459" y="499242"/>
            <a:ext cx="11390644" cy="5047448"/>
          </a:xfrm>
        </p:spPr>
        <p:txBody>
          <a:bodyPr>
            <a:normAutofit fontScale="92500" lnSpcReduction="10000"/>
          </a:bodyPr>
          <a:lstStyle/>
          <a:p>
            <a:pPr algn="just"/>
            <a:r>
              <a:rPr lang="ru-RU" dirty="0"/>
              <a:t>5. В области амортизационной политики разработать и принять закон об амортизационной политике в стране, в котором предусмотреть:</a:t>
            </a:r>
          </a:p>
          <a:p>
            <a:pPr algn="just"/>
            <a:r>
              <a:rPr lang="ru-RU" dirty="0"/>
              <a:t>а) сокращение амортизационных сроков обновления основных фондов по подвижной их части;</a:t>
            </a:r>
          </a:p>
          <a:p>
            <a:pPr algn="just"/>
            <a:r>
              <a:rPr lang="ru-RU" dirty="0"/>
              <a:t>б) введение жесткого </a:t>
            </a:r>
            <a:r>
              <a:rPr lang="ru-RU" dirty="0" smtClean="0"/>
              <a:t>контроля </a:t>
            </a:r>
            <a:r>
              <a:rPr lang="ru-RU" dirty="0"/>
              <a:t>за целевым использованием начисленных амортизационных отчислений. В случае их расходования не по </a:t>
            </a:r>
            <a:r>
              <a:rPr lang="ru-RU" dirty="0" smtClean="0"/>
              <a:t>прямому </a:t>
            </a:r>
            <a:r>
              <a:rPr lang="ru-RU" dirty="0"/>
              <a:t>назначению, спустя год после их начисления, установить взимание с них налога на прибыль в увеличенном размере на 10 процентных пунктов к основной ставке.</a:t>
            </a:r>
          </a:p>
          <a:p>
            <a:pPr algn="just"/>
            <a:r>
              <a:rPr lang="ru-RU" dirty="0"/>
              <a:t>в) регулярно раз в пять лет проводить переоценку основных фондов. </a:t>
            </a:r>
          </a:p>
          <a:p>
            <a:pPr algn="just"/>
            <a:r>
              <a:rPr lang="ru-RU" dirty="0"/>
              <a:t>г)  начисление амортизации осуществлять не с первоначальной стоимости основных фондов, а с восстановительной их стоимости, ибо сегодня при замене изношенных фондов происходит не просто возврат им первоначальной стоимости, а возникает существенное ее увеличение.      </a:t>
            </a:r>
          </a:p>
          <a:p>
            <a:pPr marL="0" indent="0" algn="just">
              <a:buNone/>
            </a:pPr>
            <a:endParaRPr lang="ru-RU" dirty="0"/>
          </a:p>
          <a:p>
            <a:pPr algn="just"/>
            <a:endParaRPr lang="ru-RU" dirty="0"/>
          </a:p>
        </p:txBody>
      </p:sp>
      <p:sp>
        <p:nvSpPr>
          <p:cNvPr id="4" name="Номер слайда 3"/>
          <p:cNvSpPr>
            <a:spLocks noGrp="1"/>
          </p:cNvSpPr>
          <p:nvPr>
            <p:ph type="sldNum" sz="quarter" idx="12"/>
          </p:nvPr>
        </p:nvSpPr>
        <p:spPr>
          <a:xfrm>
            <a:off x="9342120" y="6417310"/>
            <a:ext cx="2743200" cy="365125"/>
          </a:xfrm>
        </p:spPr>
        <p:txBody>
          <a:bodyPr/>
          <a:lstStyle/>
          <a:p>
            <a:fld id="{9BD01F72-E690-40BC-872B-0C7B51570B04}" type="slidenum">
              <a:rPr lang="ru-RU" sz="1400" smtClean="0"/>
              <a:t>27</a:t>
            </a:fld>
            <a:endParaRPr lang="ru-RU" sz="1400" dirty="0"/>
          </a:p>
        </p:txBody>
      </p:sp>
    </p:spTree>
    <p:extLst>
      <p:ext uri="{BB962C8B-B14F-4D97-AF65-F5344CB8AC3E}">
        <p14:creationId xmlns:p14="http://schemas.microsoft.com/office/powerpoint/2010/main" val="84869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60622" y="2160589"/>
            <a:ext cx="8596668" cy="3880773"/>
          </a:xfrm>
        </p:spPr>
        <p:txBody>
          <a:bodyPr>
            <a:normAutofit/>
          </a:bodyPr>
          <a:lstStyle/>
          <a:p>
            <a:pPr algn="ctr"/>
            <a:r>
              <a:rPr lang="ru-RU" sz="2800" b="1" u="sng" dirty="0" smtClean="0"/>
              <a:t>«Перспективы </a:t>
            </a:r>
            <a:r>
              <a:rPr lang="ru-RU" sz="2800" b="1" u="sng" dirty="0"/>
              <a:t>российской экономики и императивы новой экономической политики</a:t>
            </a:r>
            <a:r>
              <a:rPr lang="ru-RU" sz="2800" b="1" u="sng" dirty="0" smtClean="0"/>
              <a:t>»</a:t>
            </a:r>
            <a:endParaRPr lang="ru-RU" sz="2800" b="1" u="sng" dirty="0"/>
          </a:p>
          <a:p>
            <a:endParaRPr lang="ru-RU" sz="2800" b="1" u="sng" dirty="0"/>
          </a:p>
        </p:txBody>
      </p:sp>
      <p:sp>
        <p:nvSpPr>
          <p:cNvPr id="4" name="Номер слайда 3"/>
          <p:cNvSpPr>
            <a:spLocks noGrp="1"/>
          </p:cNvSpPr>
          <p:nvPr>
            <p:ph type="sldNum" sz="quarter" idx="12"/>
          </p:nvPr>
        </p:nvSpPr>
        <p:spPr>
          <a:xfrm>
            <a:off x="9289869" y="6417310"/>
            <a:ext cx="2743200" cy="365125"/>
          </a:xfrm>
        </p:spPr>
        <p:txBody>
          <a:bodyPr/>
          <a:lstStyle/>
          <a:p>
            <a:fld id="{9BD01F72-E690-40BC-872B-0C7B51570B04}" type="slidenum">
              <a:rPr lang="ru-RU" sz="1400" smtClean="0"/>
              <a:t>28</a:t>
            </a:fld>
            <a:endParaRPr lang="ru-RU" sz="1400" dirty="0"/>
          </a:p>
        </p:txBody>
      </p:sp>
    </p:spTree>
    <p:extLst>
      <p:ext uri="{BB962C8B-B14F-4D97-AF65-F5344CB8AC3E}">
        <p14:creationId xmlns:p14="http://schemas.microsoft.com/office/powerpoint/2010/main" val="1104900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8463" y="0"/>
            <a:ext cx="10515600" cy="1325563"/>
          </a:xfrm>
        </p:spPr>
        <p:txBody>
          <a:bodyPr>
            <a:normAutofit/>
          </a:bodyPr>
          <a:lstStyle/>
          <a:p>
            <a:r>
              <a:rPr lang="ru-RU" dirty="0"/>
              <a:t> </a:t>
            </a:r>
            <a:r>
              <a:rPr lang="ru-RU" sz="2700" b="1" dirty="0"/>
              <a:t>Динамика нефтегазовых доходов в ВВП России за 2000-2021гг.</a:t>
            </a:r>
            <a:r>
              <a:rPr lang="ru-RU" sz="2700" dirty="0"/>
              <a:t/>
            </a:r>
            <a:br>
              <a:rPr lang="ru-RU" sz="2700" dirty="0"/>
            </a:b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80628066"/>
              </p:ext>
            </p:extLst>
          </p:nvPr>
        </p:nvGraphicFramePr>
        <p:xfrm>
          <a:off x="450903" y="703384"/>
          <a:ext cx="11285575" cy="5566784"/>
        </p:xfrm>
        <a:graphic>
          <a:graphicData uri="http://schemas.openxmlformats.org/drawingml/2006/table">
            <a:tbl>
              <a:tblPr firstRow="1" firstCol="1" bandRow="1">
                <a:tableStyleId>{5C22544A-7EE6-4342-B048-85BDC9FD1C3A}</a:tableStyleId>
              </a:tblPr>
              <a:tblGrid>
                <a:gridCol w="4126661">
                  <a:extLst>
                    <a:ext uri="{9D8B030D-6E8A-4147-A177-3AD203B41FA5}">
                      <a16:colId xmlns:a16="http://schemas.microsoft.com/office/drawing/2014/main" val="1981321704"/>
                    </a:ext>
                  </a:extLst>
                </a:gridCol>
                <a:gridCol w="957938">
                  <a:extLst>
                    <a:ext uri="{9D8B030D-6E8A-4147-A177-3AD203B41FA5}">
                      <a16:colId xmlns:a16="http://schemas.microsoft.com/office/drawing/2014/main" val="762722277"/>
                    </a:ext>
                  </a:extLst>
                </a:gridCol>
                <a:gridCol w="882193">
                  <a:extLst>
                    <a:ext uri="{9D8B030D-6E8A-4147-A177-3AD203B41FA5}">
                      <a16:colId xmlns:a16="http://schemas.microsoft.com/office/drawing/2014/main" val="1008076490"/>
                    </a:ext>
                  </a:extLst>
                </a:gridCol>
                <a:gridCol w="882193">
                  <a:extLst>
                    <a:ext uri="{9D8B030D-6E8A-4147-A177-3AD203B41FA5}">
                      <a16:colId xmlns:a16="http://schemas.microsoft.com/office/drawing/2014/main" val="271054893"/>
                    </a:ext>
                  </a:extLst>
                </a:gridCol>
                <a:gridCol w="882193">
                  <a:extLst>
                    <a:ext uri="{9D8B030D-6E8A-4147-A177-3AD203B41FA5}">
                      <a16:colId xmlns:a16="http://schemas.microsoft.com/office/drawing/2014/main" val="481780426"/>
                    </a:ext>
                  </a:extLst>
                </a:gridCol>
                <a:gridCol w="984689">
                  <a:extLst>
                    <a:ext uri="{9D8B030D-6E8A-4147-A177-3AD203B41FA5}">
                      <a16:colId xmlns:a16="http://schemas.microsoft.com/office/drawing/2014/main" val="2974778094"/>
                    </a:ext>
                  </a:extLst>
                </a:gridCol>
                <a:gridCol w="882193">
                  <a:extLst>
                    <a:ext uri="{9D8B030D-6E8A-4147-A177-3AD203B41FA5}">
                      <a16:colId xmlns:a16="http://schemas.microsoft.com/office/drawing/2014/main" val="2351734715"/>
                    </a:ext>
                  </a:extLst>
                </a:gridCol>
                <a:gridCol w="882193">
                  <a:extLst>
                    <a:ext uri="{9D8B030D-6E8A-4147-A177-3AD203B41FA5}">
                      <a16:colId xmlns:a16="http://schemas.microsoft.com/office/drawing/2014/main" val="2414743555"/>
                    </a:ext>
                  </a:extLst>
                </a:gridCol>
                <a:gridCol w="805322">
                  <a:extLst>
                    <a:ext uri="{9D8B030D-6E8A-4147-A177-3AD203B41FA5}">
                      <a16:colId xmlns:a16="http://schemas.microsoft.com/office/drawing/2014/main" val="3409740693"/>
                    </a:ext>
                  </a:extLst>
                </a:gridCol>
              </a:tblGrid>
              <a:tr h="678706">
                <a:tc>
                  <a:txBody>
                    <a:bodyPr/>
                    <a:lstStyle/>
                    <a:p>
                      <a:pPr marL="36195">
                        <a:spcAft>
                          <a:spcPts val="0"/>
                        </a:spcAft>
                      </a:pPr>
                      <a:r>
                        <a:rPr lang="ru-RU" sz="1800" dirty="0">
                          <a:effectLst/>
                        </a:rPr>
                        <a:t>Содержание/ Годы</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2000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2005</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2010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2013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2015</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2019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2020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a:effectLst/>
                        </a:rPr>
                        <a:t>2021</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4512059"/>
                  </a:ext>
                </a:extLst>
              </a:tr>
              <a:tr h="488806">
                <a:tc>
                  <a:txBody>
                    <a:bodyPr/>
                    <a:lstStyle/>
                    <a:p>
                      <a:pPr marL="36195">
                        <a:spcAft>
                          <a:spcPts val="0"/>
                        </a:spcAft>
                      </a:pPr>
                      <a:r>
                        <a:rPr lang="ru-RU" sz="1800" dirty="0">
                          <a:solidFill>
                            <a:schemeClr val="bg1"/>
                          </a:solidFill>
                          <a:effectLst/>
                        </a:rPr>
                        <a:t>ВВП России по ППС, млрд. долл.</a:t>
                      </a:r>
                      <a:endParaRPr lang="ru-RU"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solidFill>
                            <a:srgbClr val="600000"/>
                          </a:solidFill>
                          <a:effectLst/>
                        </a:rPr>
                        <a:t>1028</a:t>
                      </a:r>
                      <a:endParaRPr lang="ru-RU" sz="1800" dirty="0">
                        <a:solidFill>
                          <a:srgbClr val="6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solidFill>
                            <a:srgbClr val="600000"/>
                          </a:solidFill>
                          <a:effectLst/>
                        </a:rPr>
                        <a:t>1700</a:t>
                      </a:r>
                      <a:endParaRPr lang="ru-RU" sz="1800" dirty="0">
                        <a:solidFill>
                          <a:srgbClr val="6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2825</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3901</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3640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4233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4119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a:effectLst/>
                        </a:rPr>
                        <a:t>4494</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6679344"/>
                  </a:ext>
                </a:extLst>
              </a:tr>
              <a:tr h="977616">
                <a:tc>
                  <a:txBody>
                    <a:bodyPr/>
                    <a:lstStyle/>
                    <a:p>
                      <a:pPr marL="36195">
                        <a:spcAft>
                          <a:spcPts val="0"/>
                        </a:spcAft>
                      </a:pPr>
                      <a:r>
                        <a:rPr lang="ru-RU" sz="1800" dirty="0">
                          <a:effectLst/>
                        </a:rPr>
                        <a:t>Темпы роста ВВП по годам, в %</a:t>
                      </a:r>
                    </a:p>
                    <a:p>
                      <a:pPr marL="36195">
                        <a:spcAft>
                          <a:spcPts val="0"/>
                        </a:spcAft>
                      </a:pPr>
                      <a:r>
                        <a:rPr lang="ru-RU" sz="1800" dirty="0">
                          <a:effectLst/>
                        </a:rPr>
                        <a:t>В постоянных ценах</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10,0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effectLst/>
                        </a:rPr>
                        <a:t>6,4</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4,3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1,3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- 3,7</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1,3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- 2,7</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a:effectLst/>
                        </a:rPr>
                        <a:t>4,8</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7073942"/>
                  </a:ext>
                </a:extLst>
              </a:tr>
              <a:tr h="1466424">
                <a:tc>
                  <a:txBody>
                    <a:bodyPr/>
                    <a:lstStyle/>
                    <a:p>
                      <a:pPr marL="36195">
                        <a:spcAft>
                          <a:spcPts val="0"/>
                        </a:spcAft>
                      </a:pPr>
                      <a:r>
                        <a:rPr lang="ru-RU" sz="1800" dirty="0">
                          <a:effectLst/>
                        </a:rPr>
                        <a:t>Темпы роста инвестиций в основные</a:t>
                      </a:r>
                    </a:p>
                    <a:p>
                      <a:pPr marL="36195">
                        <a:spcAft>
                          <a:spcPts val="0"/>
                        </a:spcAft>
                      </a:pPr>
                      <a:r>
                        <a:rPr lang="ru-RU" sz="1800" dirty="0">
                          <a:effectLst/>
                        </a:rPr>
                        <a:t>фонды в постоянных ценах. в, в %</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17,4</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10,9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6,3</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effectLst/>
                        </a:rPr>
                        <a:t> </a:t>
                      </a:r>
                    </a:p>
                    <a:p>
                      <a:pPr marL="36195">
                        <a:spcAft>
                          <a:spcPts val="0"/>
                        </a:spcAft>
                      </a:pPr>
                      <a:r>
                        <a:rPr lang="ru-RU" sz="1800" dirty="0">
                          <a:effectLst/>
                        </a:rPr>
                        <a:t>0,8</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- 10,1</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effectLst/>
                        </a:rPr>
                        <a:t> </a:t>
                      </a:r>
                    </a:p>
                    <a:p>
                      <a:pPr marL="36195">
                        <a:spcAft>
                          <a:spcPts val="0"/>
                        </a:spcAft>
                      </a:pPr>
                      <a:r>
                        <a:rPr lang="ru-RU" sz="1800" dirty="0">
                          <a:effectLst/>
                        </a:rPr>
                        <a:t>1,7</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- 1,4</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a:effectLst/>
                        </a:rPr>
                        <a:t> </a:t>
                      </a:r>
                    </a:p>
                    <a:p>
                      <a:pPr>
                        <a:spcAft>
                          <a:spcPts val="0"/>
                        </a:spcAft>
                      </a:pPr>
                      <a:r>
                        <a:rPr lang="ru-RU" sz="1800">
                          <a:effectLst/>
                        </a:rPr>
                        <a:t> </a:t>
                      </a:r>
                      <a:endParaRPr lang="ru-RU"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0793059"/>
                  </a:ext>
                </a:extLst>
              </a:tr>
              <a:tr h="977616">
                <a:tc>
                  <a:txBody>
                    <a:bodyPr/>
                    <a:lstStyle/>
                    <a:p>
                      <a:pPr marL="36195">
                        <a:spcAft>
                          <a:spcPts val="0"/>
                        </a:spcAft>
                      </a:pPr>
                      <a:r>
                        <a:rPr lang="ru-RU" sz="1800" dirty="0">
                          <a:effectLst/>
                        </a:rPr>
                        <a:t>Нефтегазовый экспорт, млрд. долл.</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52,8</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148,9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254</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349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199</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231</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effectLst/>
                        </a:rPr>
                        <a:t>150</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dirty="0">
                          <a:effectLst/>
                        </a:rPr>
                        <a:t>243</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03830"/>
                  </a:ext>
                </a:extLst>
              </a:tr>
              <a:tr h="977616">
                <a:tc>
                  <a:txBody>
                    <a:bodyPr/>
                    <a:lstStyle/>
                    <a:p>
                      <a:pPr marL="36195">
                        <a:spcAft>
                          <a:spcPts val="0"/>
                        </a:spcAft>
                      </a:pPr>
                      <a:r>
                        <a:rPr lang="ru-RU" sz="1800" dirty="0">
                          <a:effectLst/>
                        </a:rPr>
                        <a:t>Доля нефтегазовых доходов</a:t>
                      </a:r>
                    </a:p>
                    <a:p>
                      <a:pPr marL="36195">
                        <a:spcAft>
                          <a:spcPts val="0"/>
                        </a:spcAft>
                      </a:pPr>
                      <a:r>
                        <a:rPr lang="ru-RU" sz="1800" dirty="0">
                          <a:effectLst/>
                        </a:rPr>
                        <a:t>в ВВП по ППС,</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dirty="0">
                          <a:effectLst/>
                        </a:rPr>
                        <a:t> </a:t>
                      </a:r>
                    </a:p>
                    <a:p>
                      <a:pPr marL="36195">
                        <a:spcAft>
                          <a:spcPts val="0"/>
                        </a:spcAft>
                      </a:pPr>
                      <a:r>
                        <a:rPr lang="ru-RU" sz="1800" dirty="0">
                          <a:effectLst/>
                        </a:rPr>
                        <a:t>5,1</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8,8</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9,0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9,0</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5,5</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5,1</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6195">
                        <a:spcAft>
                          <a:spcPts val="0"/>
                        </a:spcAft>
                      </a:pPr>
                      <a:r>
                        <a:rPr lang="ru-RU" sz="1800">
                          <a:effectLst/>
                        </a:rPr>
                        <a:t> </a:t>
                      </a:r>
                    </a:p>
                    <a:p>
                      <a:pPr marL="36195">
                        <a:spcAft>
                          <a:spcPts val="0"/>
                        </a:spcAft>
                      </a:pPr>
                      <a:r>
                        <a:rPr lang="ru-RU" sz="1800">
                          <a:effectLst/>
                        </a:rPr>
                        <a:t>3,6</a:t>
                      </a:r>
                      <a:endParaRPr lang="ru-RU"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1800" dirty="0">
                          <a:effectLst/>
                        </a:rPr>
                        <a:t> </a:t>
                      </a:r>
                    </a:p>
                    <a:p>
                      <a:pPr>
                        <a:spcAft>
                          <a:spcPts val="0"/>
                        </a:spcAft>
                      </a:pPr>
                      <a:r>
                        <a:rPr lang="ru-RU" sz="1800" dirty="0">
                          <a:effectLst/>
                        </a:rPr>
                        <a:t>5,4</a:t>
                      </a:r>
                      <a:endParaRPr lang="ru-RU"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238768"/>
                  </a:ext>
                </a:extLst>
              </a:tr>
            </a:tbl>
          </a:graphicData>
        </a:graphic>
      </p:graphicFrame>
      <p:sp>
        <p:nvSpPr>
          <p:cNvPr id="5" name="Прямоугольник 4"/>
          <p:cNvSpPr/>
          <p:nvPr/>
        </p:nvSpPr>
        <p:spPr>
          <a:xfrm>
            <a:off x="174236" y="6057781"/>
            <a:ext cx="13833165" cy="800219"/>
          </a:xfrm>
          <a:prstGeom prst="rect">
            <a:avLst/>
          </a:prstGeom>
        </p:spPr>
        <p:txBody>
          <a:bodyPr wrap="square">
            <a:spAutoFit/>
          </a:bodyPr>
          <a:lstStyle/>
          <a:p>
            <a:pPr marL="36195">
              <a:spcAft>
                <a:spcPts val="0"/>
              </a:spcAft>
            </a:pPr>
            <a:endParaRPr lang="ru-RU" dirty="0" smtClean="0">
              <a:latin typeface="Times New Roman" panose="02020603050405020304" pitchFamily="18" charset="0"/>
              <a:ea typeface="Times New Roman" panose="02020603050405020304" pitchFamily="18" charset="0"/>
            </a:endParaRPr>
          </a:p>
          <a:p>
            <a:pPr marL="36195">
              <a:spcAft>
                <a:spcPts val="0"/>
              </a:spcAft>
            </a:pPr>
            <a:r>
              <a:rPr lang="ru-RU" sz="1400" dirty="0" smtClean="0">
                <a:latin typeface="Times New Roman" panose="02020603050405020304" pitchFamily="18" charset="0"/>
                <a:ea typeface="Times New Roman" panose="02020603050405020304" pitchFamily="18" charset="0"/>
              </a:rPr>
              <a:t>Источники</a:t>
            </a:r>
            <a:r>
              <a:rPr lang="ru-RU" sz="1400" dirty="0">
                <a:latin typeface="Times New Roman" panose="02020603050405020304" pitchFamily="18" charset="0"/>
                <a:ea typeface="Times New Roman" panose="02020603050405020304" pitchFamily="18" charset="0"/>
              </a:rPr>
              <a:t>: Таблица составлена на основании статистического сборника «</a:t>
            </a:r>
            <a:r>
              <a:rPr lang="ru-RU" sz="1400" dirty="0" smtClean="0">
                <a:latin typeface="Times New Roman" panose="02020603050405020304" pitchFamily="18" charset="0"/>
                <a:ea typeface="Times New Roman" panose="02020603050405020304" pitchFamily="18" charset="0"/>
              </a:rPr>
              <a:t>Российский статистический ежегодник»  за соответствующие годы.          </a:t>
            </a:r>
          </a:p>
          <a:p>
            <a:pPr marL="36195">
              <a:spcAft>
                <a:spcPts val="0"/>
              </a:spcAft>
            </a:pPr>
            <a:r>
              <a:rPr lang="en-US" sz="1400" dirty="0" smtClean="0">
                <a:latin typeface="Times New Roman" panose="02020603050405020304" pitchFamily="18" charset="0"/>
                <a:ea typeface="Times New Roman" panose="02020603050405020304" pitchFamily="18" charset="0"/>
              </a:rPr>
              <a:t>http</a:t>
            </a:r>
            <a:r>
              <a:rPr lang="ru-RU" sz="1400" dirty="0" smtClean="0">
                <a:latin typeface="Times New Roman" panose="02020603050405020304" pitchFamily="18" charset="0"/>
                <a:ea typeface="Times New Roman" panose="02020603050405020304" pitchFamily="18" charset="0"/>
              </a:rPr>
              <a:t>:</a:t>
            </a:r>
            <a:r>
              <a:rPr lang="en-US" sz="1400" dirty="0" err="1" smtClean="0">
                <a:latin typeface="Times New Roman" panose="02020603050405020304" pitchFamily="18" charset="0"/>
                <a:ea typeface="Times New Roman" panose="02020603050405020304" pitchFamily="18" charset="0"/>
              </a:rPr>
              <a:t>rosstat</a:t>
            </a:r>
            <a:r>
              <a:rPr lang="ru-RU" sz="1400" dirty="0" smtClean="0">
                <a:latin typeface="Times New Roman" panose="02020603050405020304" pitchFamily="18" charset="0"/>
                <a:ea typeface="Times New Roman" panose="02020603050405020304" pitchFamily="18" charset="0"/>
              </a:rPr>
              <a:t>.</a:t>
            </a:r>
            <a:r>
              <a:rPr lang="en-US" sz="1400" dirty="0" err="1" smtClean="0">
                <a:latin typeface="Times New Roman" panose="02020603050405020304" pitchFamily="18" charset="0"/>
                <a:ea typeface="Times New Roman" panose="02020603050405020304" pitchFamily="18" charset="0"/>
              </a:rPr>
              <a:t>gov</a:t>
            </a:r>
            <a:r>
              <a:rPr lang="ru-RU" sz="1400" dirty="0" smtClean="0">
                <a:latin typeface="Times New Roman" panose="02020603050405020304" pitchFamily="18" charset="0"/>
                <a:ea typeface="Times New Roman" panose="02020603050405020304" pitchFamily="18" charset="0"/>
              </a:rPr>
              <a:t>.</a:t>
            </a:r>
            <a:r>
              <a:rPr lang="en-US" sz="1400" dirty="0" smtClean="0">
                <a:latin typeface="Times New Roman" panose="02020603050405020304" pitchFamily="18" charset="0"/>
                <a:ea typeface="Times New Roman" panose="02020603050405020304" pitchFamily="18" charset="0"/>
              </a:rPr>
              <a:t>ru</a:t>
            </a:r>
            <a:r>
              <a:rPr lang="ru-RU" sz="1400" dirty="0" smtClean="0">
                <a:latin typeface="Times New Roman" panose="02020603050405020304" pitchFamily="18" charset="0"/>
                <a:ea typeface="Times New Roman" panose="02020603050405020304" pitchFamily="18" charset="0"/>
              </a:rPr>
              <a:t>/</a:t>
            </a:r>
            <a:r>
              <a:rPr lang="en-US" sz="1400" dirty="0" smtClean="0">
                <a:latin typeface="Times New Roman" panose="02020603050405020304" pitchFamily="18" charset="0"/>
                <a:ea typeface="Times New Roman" panose="02020603050405020304" pitchFamily="18" charset="0"/>
              </a:rPr>
              <a:t>storage</a:t>
            </a:r>
            <a:r>
              <a:rPr lang="ru-RU" sz="1400" dirty="0" smtClean="0">
                <a:latin typeface="Times New Roman" panose="02020603050405020304" pitchFamily="18" charset="0"/>
                <a:ea typeface="Times New Roman" panose="02020603050405020304" pitchFamily="18" charset="0"/>
              </a:rPr>
              <a:t>/</a:t>
            </a:r>
            <a:r>
              <a:rPr lang="en-US" sz="1400" dirty="0" err="1" smtClean="0">
                <a:latin typeface="Times New Roman" panose="02020603050405020304" pitchFamily="18" charset="0"/>
                <a:ea typeface="Times New Roman" panose="02020603050405020304" pitchFamily="18" charset="0"/>
              </a:rPr>
              <a:t>mediabank</a:t>
            </a:r>
            <a:r>
              <a:rPr lang="ru-RU" sz="1400" dirty="0" smtClean="0">
                <a:latin typeface="Times New Roman" panose="02020603050405020304" pitchFamily="18" charset="0"/>
                <a:ea typeface="Times New Roman" panose="02020603050405020304" pitchFamily="18" charset="0"/>
              </a:rPr>
              <a:t>/</a:t>
            </a:r>
            <a:r>
              <a:rPr lang="en-US" sz="1400" dirty="0" err="1" smtClean="0">
                <a:latin typeface="Times New Roman" panose="02020603050405020304" pitchFamily="18" charset="0"/>
                <a:ea typeface="Times New Roman" panose="02020603050405020304" pitchFamily="18" charset="0"/>
              </a:rPr>
              <a:t>Ytm</a:t>
            </a:r>
            <a:r>
              <a:rPr lang="ru-RU" sz="1400" dirty="0" smtClean="0">
                <a:latin typeface="Times New Roman" panose="02020603050405020304" pitchFamily="18" charset="0"/>
                <a:ea typeface="Times New Roman" panose="02020603050405020304" pitchFamily="18" charset="0"/>
              </a:rPr>
              <a:t>01</a:t>
            </a:r>
            <a:r>
              <a:rPr lang="en-US" sz="1400" dirty="0" smtClean="0">
                <a:latin typeface="Times New Roman" panose="02020603050405020304" pitchFamily="18" charset="0"/>
                <a:ea typeface="Times New Roman" panose="02020603050405020304" pitchFamily="18" charset="0"/>
              </a:rPr>
              <a:t>GDP</a:t>
            </a:r>
            <a:r>
              <a:rPr lang="ru-RU" sz="1400" dirty="0" smtClean="0">
                <a:latin typeface="Times New Roman" panose="02020603050405020304" pitchFamily="18" charset="0"/>
                <a:ea typeface="Times New Roman" panose="02020603050405020304" pitchFamily="18" charset="0"/>
              </a:rPr>
              <a:t>-2020-1.</a:t>
            </a:r>
            <a:r>
              <a:rPr lang="en-US" sz="1400" dirty="0" smtClean="0">
                <a:latin typeface="Times New Roman" panose="02020603050405020304" pitchFamily="18" charset="0"/>
                <a:ea typeface="Times New Roman" panose="02020603050405020304" pitchFamily="18" charset="0"/>
              </a:rPr>
              <a:t>pdf</a:t>
            </a:r>
            <a:endParaRPr lang="ru-RU" sz="1400" dirty="0"/>
          </a:p>
        </p:txBody>
      </p:sp>
      <p:cxnSp>
        <p:nvCxnSpPr>
          <p:cNvPr id="13" name="Прямая соединительная линия 12"/>
          <p:cNvCxnSpPr/>
          <p:nvPr/>
        </p:nvCxnSpPr>
        <p:spPr>
          <a:xfrm flipV="1">
            <a:off x="559293" y="1677184"/>
            <a:ext cx="3222594" cy="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Номер слайда 5"/>
          <p:cNvSpPr>
            <a:spLocks noGrp="1"/>
          </p:cNvSpPr>
          <p:nvPr>
            <p:ph type="sldNum" sz="quarter" idx="12"/>
          </p:nvPr>
        </p:nvSpPr>
        <p:spPr>
          <a:xfrm>
            <a:off x="9285303" y="6381521"/>
            <a:ext cx="2743200" cy="365125"/>
          </a:xfrm>
        </p:spPr>
        <p:txBody>
          <a:bodyPr/>
          <a:lstStyle/>
          <a:p>
            <a:fld id="{9BD01F72-E690-40BC-872B-0C7B51570B04}" type="slidenum">
              <a:rPr lang="ru-RU" sz="1400" smtClean="0"/>
              <a:t>29</a:t>
            </a:fld>
            <a:endParaRPr lang="ru-RU" sz="1400" dirty="0"/>
          </a:p>
        </p:txBody>
      </p:sp>
    </p:spTree>
    <p:extLst>
      <p:ext uri="{BB962C8B-B14F-4D97-AF65-F5344CB8AC3E}">
        <p14:creationId xmlns:p14="http://schemas.microsoft.com/office/powerpoint/2010/main" val="391716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460" y="116632"/>
            <a:ext cx="10089765" cy="464629"/>
          </a:xfrm>
        </p:spPr>
        <p:txBody>
          <a:bodyPr/>
          <a:lstStyle/>
          <a:p>
            <a:pPr algn="ctr"/>
            <a:r>
              <a:rPr lang="ru-RU" sz="2200" b="1" dirty="0">
                <a:solidFill>
                  <a:srgbClr val="9E002D"/>
                </a:solidFill>
                <a:latin typeface="Arial" pitchFamily="34" charset="0"/>
                <a:cs typeface="Arial" pitchFamily="34" charset="0"/>
                <a:sym typeface="Lato" charset="0"/>
              </a:rPr>
              <a:t>Национальные цели</a:t>
            </a:r>
            <a:r>
              <a:rPr lang="en-US" sz="2200" b="1" dirty="0">
                <a:solidFill>
                  <a:srgbClr val="9E002D"/>
                </a:solidFill>
                <a:latin typeface="Arial" pitchFamily="34" charset="0"/>
                <a:cs typeface="Arial" pitchFamily="34" charset="0"/>
                <a:sym typeface="Lato" charset="0"/>
              </a:rPr>
              <a:t> </a:t>
            </a:r>
            <a:r>
              <a:rPr lang="ru-RU" sz="2200" b="1" dirty="0">
                <a:solidFill>
                  <a:srgbClr val="9E002D"/>
                </a:solidFill>
                <a:latin typeface="Arial" pitchFamily="34" charset="0"/>
                <a:cs typeface="Arial" pitchFamily="34" charset="0"/>
                <a:sym typeface="Lato" charset="0"/>
              </a:rPr>
              <a:t>развития России</a:t>
            </a:r>
            <a:endParaRPr lang="ru-RU" sz="2200" b="1" dirty="0">
              <a:latin typeface="Arial" pitchFamily="34" charset="0"/>
              <a:cs typeface="Arial" pitchFamily="34" charset="0"/>
            </a:endParaRPr>
          </a:p>
        </p:txBody>
      </p:sp>
      <p:sp>
        <p:nvSpPr>
          <p:cNvPr id="3" name="Содержимое 2"/>
          <p:cNvSpPr>
            <a:spLocks noGrp="1"/>
          </p:cNvSpPr>
          <p:nvPr>
            <p:ph idx="1"/>
          </p:nvPr>
        </p:nvSpPr>
        <p:spPr>
          <a:xfrm>
            <a:off x="227348" y="847961"/>
            <a:ext cx="11701300" cy="5845184"/>
          </a:xfrm>
        </p:spPr>
        <p:txBody>
          <a:bodyPr>
            <a:normAutofit fontScale="92500" lnSpcReduction="20000"/>
          </a:bodyPr>
          <a:lstStyle/>
          <a:p>
            <a:pPr>
              <a:spcAft>
                <a:spcPts val="600"/>
              </a:spcAft>
            </a:pPr>
            <a:r>
              <a:rPr lang="ru-RU" sz="2000" b="1" dirty="0">
                <a:solidFill>
                  <a:srgbClr val="002060"/>
                </a:solidFill>
                <a:latin typeface="Arial" pitchFamily="34" charset="0"/>
                <a:cs typeface="Arial" pitchFamily="34" charset="0"/>
              </a:rPr>
              <a:t>Указ Президента РФ от 21.07.2020:</a:t>
            </a:r>
          </a:p>
          <a:p>
            <a:pPr>
              <a:spcAft>
                <a:spcPts val="600"/>
              </a:spcAft>
            </a:pPr>
            <a:r>
              <a:rPr lang="ru-RU" sz="2000" b="1" i="1" dirty="0">
                <a:solidFill>
                  <a:srgbClr val="002060"/>
                </a:solidFill>
                <a:latin typeface="Arial" pitchFamily="34" charset="0"/>
                <a:cs typeface="Arial" pitchFamily="34" charset="0"/>
              </a:rPr>
              <a:t>рост ВВП России темпами выше среднемировых</a:t>
            </a:r>
          </a:p>
          <a:p>
            <a:pPr>
              <a:spcAft>
                <a:spcPts val="600"/>
              </a:spcAft>
            </a:pPr>
            <a:r>
              <a:rPr lang="ru-RU" sz="2000" dirty="0">
                <a:solidFill>
                  <a:srgbClr val="002060"/>
                </a:solidFill>
                <a:latin typeface="Arial" pitchFamily="34" charset="0"/>
                <a:cs typeface="Arial" pitchFamily="34" charset="0"/>
              </a:rPr>
              <a:t>рост доходов населения не ниже инфляции</a:t>
            </a:r>
          </a:p>
          <a:p>
            <a:pPr>
              <a:spcAft>
                <a:spcPts val="600"/>
              </a:spcAft>
            </a:pPr>
            <a:r>
              <a:rPr lang="ru-RU" sz="2000" b="1" i="1" dirty="0">
                <a:solidFill>
                  <a:srgbClr val="002060"/>
                </a:solidFill>
                <a:latin typeface="Arial" pitchFamily="34" charset="0"/>
                <a:cs typeface="Arial" pitchFamily="34" charset="0"/>
              </a:rPr>
              <a:t>реальный рост на 70% инвестиций в основной капитал (до более 25% ВВП)</a:t>
            </a:r>
          </a:p>
          <a:p>
            <a:pPr>
              <a:spcAft>
                <a:spcPts val="600"/>
              </a:spcAft>
            </a:pPr>
            <a:r>
              <a:rPr lang="ru-RU" sz="2000" dirty="0">
                <a:solidFill>
                  <a:srgbClr val="002060"/>
                </a:solidFill>
                <a:latin typeface="Arial" pitchFamily="34" charset="0"/>
                <a:cs typeface="Arial" pitchFamily="34" charset="0"/>
              </a:rPr>
              <a:t>реальное увеличение на 70% </a:t>
            </a:r>
            <a:r>
              <a:rPr lang="ru-RU" sz="2000" dirty="0" err="1">
                <a:solidFill>
                  <a:srgbClr val="002060"/>
                </a:solidFill>
                <a:latin typeface="Arial" pitchFamily="34" charset="0"/>
                <a:cs typeface="Arial" pitchFamily="34" charset="0"/>
              </a:rPr>
              <a:t>несырьевого</a:t>
            </a:r>
            <a:r>
              <a:rPr lang="ru-RU" sz="2000" dirty="0">
                <a:solidFill>
                  <a:srgbClr val="002060"/>
                </a:solidFill>
                <a:latin typeface="Arial" pitchFamily="34" charset="0"/>
                <a:cs typeface="Arial" pitchFamily="34" charset="0"/>
              </a:rPr>
              <a:t> экспорта (более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250 </a:t>
            </a:r>
            <a:r>
              <a:rPr lang="ru-RU" sz="2000" dirty="0" err="1">
                <a:solidFill>
                  <a:srgbClr val="002060"/>
                </a:solidFill>
                <a:latin typeface="Arial" pitchFamily="34" charset="0"/>
                <a:cs typeface="Arial" pitchFamily="34" charset="0"/>
              </a:rPr>
              <a:t>млрд</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увеличение строительства жилья до 120 </a:t>
            </a:r>
            <a:r>
              <a:rPr lang="ru-RU" sz="2000" dirty="0" err="1">
                <a:solidFill>
                  <a:srgbClr val="002060"/>
                </a:solidFill>
                <a:latin typeface="Arial" pitchFamily="34" charset="0"/>
                <a:cs typeface="Arial" pitchFamily="34" charset="0"/>
              </a:rPr>
              <a:t>млн</a:t>
            </a:r>
            <a:r>
              <a:rPr lang="ru-RU" sz="2000" dirty="0">
                <a:solidFill>
                  <a:srgbClr val="002060"/>
                </a:solidFill>
                <a:latin typeface="Arial" pitchFamily="34" charset="0"/>
                <a:cs typeface="Arial" pitchFamily="34" charset="0"/>
              </a:rPr>
              <a:t> кв.м в год</a:t>
            </a:r>
          </a:p>
          <a:p>
            <a:pPr>
              <a:spcAft>
                <a:spcPts val="600"/>
              </a:spcAft>
            </a:pPr>
            <a:r>
              <a:rPr lang="ru-RU" sz="2000" dirty="0">
                <a:solidFill>
                  <a:srgbClr val="002060"/>
                </a:solidFill>
                <a:latin typeface="Arial" pitchFamily="34" charset="0"/>
                <a:cs typeface="Arial" pitchFamily="34" charset="0"/>
              </a:rPr>
              <a:t>вхождение по качеству науки и образования в десять ведущих стран мира</a:t>
            </a:r>
          </a:p>
          <a:p>
            <a:pPr>
              <a:spcAft>
                <a:spcPts val="600"/>
              </a:spcAft>
            </a:pPr>
            <a:r>
              <a:rPr lang="ru-RU" sz="2000" dirty="0">
                <a:solidFill>
                  <a:srgbClr val="002060"/>
                </a:solidFill>
                <a:latin typeface="Arial" pitchFamily="34" charset="0"/>
                <a:cs typeface="Arial" pitchFamily="34" charset="0"/>
              </a:rPr>
              <a:t>увеличение в 4 раза вложений в сферу информационных технологий</a:t>
            </a:r>
          </a:p>
          <a:p>
            <a:pPr>
              <a:spcAft>
                <a:spcPts val="300"/>
              </a:spcAft>
            </a:pPr>
            <a:r>
              <a:rPr lang="ru-RU" sz="2000" b="1" dirty="0">
                <a:solidFill>
                  <a:srgbClr val="002060"/>
                </a:solidFill>
                <a:latin typeface="Arial" pitchFamily="34" charset="0"/>
                <a:cs typeface="Arial" pitchFamily="34" charset="0"/>
              </a:rPr>
              <a:t>Новые задачи, поставленные Президентом РФ:</a:t>
            </a:r>
          </a:p>
          <a:p>
            <a:pPr>
              <a:spcAft>
                <a:spcPts val="300"/>
              </a:spcAft>
            </a:pPr>
            <a:r>
              <a:rPr lang="ru-RU" sz="2000" b="1" i="1" dirty="0">
                <a:solidFill>
                  <a:srgbClr val="002060"/>
                </a:solidFill>
                <a:latin typeface="Arial" pitchFamily="34" charset="0"/>
                <a:cs typeface="Arial" pitchFamily="34" charset="0"/>
              </a:rPr>
              <a:t>ускоренный рост индустриального потенциала на основе реновации фондов</a:t>
            </a:r>
          </a:p>
          <a:p>
            <a:pPr>
              <a:spcAft>
                <a:spcPts val="300"/>
              </a:spcAft>
            </a:pPr>
            <a:r>
              <a:rPr lang="ru-RU" sz="2000" dirty="0">
                <a:solidFill>
                  <a:srgbClr val="002060"/>
                </a:solidFill>
                <a:latin typeface="Arial" pitchFamily="34" charset="0"/>
                <a:cs typeface="Arial" pitchFamily="34" charset="0"/>
              </a:rPr>
              <a:t>опережающее развитие высокотехнологичных отраслей и станкостроения</a:t>
            </a:r>
          </a:p>
          <a:p>
            <a:pPr>
              <a:spcAft>
                <a:spcPts val="300"/>
              </a:spcAft>
            </a:pPr>
            <a:r>
              <a:rPr lang="ru-RU" sz="2000" dirty="0">
                <a:solidFill>
                  <a:srgbClr val="002060"/>
                </a:solidFill>
                <a:latin typeface="Arial" pitchFamily="34" charset="0"/>
                <a:cs typeface="Arial" pitchFamily="34" charset="0"/>
              </a:rPr>
              <a:t>развитие  прикладной науки, НИОКР и промышленных инноваций</a:t>
            </a:r>
          </a:p>
          <a:p>
            <a:pPr>
              <a:spcAft>
                <a:spcPts val="300"/>
              </a:spcAft>
            </a:pPr>
            <a:r>
              <a:rPr lang="ru-RU" sz="2000" b="1" i="1" dirty="0">
                <a:solidFill>
                  <a:srgbClr val="002060"/>
                </a:solidFill>
                <a:latin typeface="Arial" pitchFamily="34" charset="0"/>
                <a:cs typeface="Arial" pitchFamily="34" charset="0"/>
              </a:rPr>
              <a:t>опережающее развитие инфраструктуры </a:t>
            </a:r>
            <a:r>
              <a:rPr lang="ru-RU" sz="2000" dirty="0">
                <a:solidFill>
                  <a:srgbClr val="002060"/>
                </a:solidFill>
                <a:latin typeface="Arial" pitchFamily="34" charset="0"/>
                <a:cs typeface="Arial" pitchFamily="34" charset="0"/>
              </a:rPr>
              <a:t>и </a:t>
            </a:r>
            <a:r>
              <a:rPr lang="ru-RU" sz="2000" dirty="0" err="1">
                <a:solidFill>
                  <a:srgbClr val="002060"/>
                </a:solidFill>
                <a:latin typeface="Arial" pitchFamily="34" charset="0"/>
                <a:cs typeface="Arial" pitchFamily="34" charset="0"/>
              </a:rPr>
              <a:t>логистических</a:t>
            </a:r>
            <a:r>
              <a:rPr lang="ru-RU" sz="2000" dirty="0">
                <a:solidFill>
                  <a:srgbClr val="002060"/>
                </a:solidFill>
                <a:latin typeface="Arial" pitchFamily="34" charset="0"/>
                <a:cs typeface="Arial" pitchFamily="34" charset="0"/>
              </a:rPr>
              <a:t> коридоров</a:t>
            </a:r>
          </a:p>
          <a:p>
            <a:pPr>
              <a:spcAft>
                <a:spcPts val="300"/>
              </a:spcAft>
            </a:pPr>
            <a:r>
              <a:rPr lang="ru-RU" sz="2000" dirty="0">
                <a:solidFill>
                  <a:srgbClr val="002060"/>
                </a:solidFill>
                <a:latin typeface="Arial" pitchFamily="34" charset="0"/>
                <a:cs typeface="Arial" pitchFamily="34" charset="0"/>
              </a:rPr>
              <a:t>обеспечение финансового суверенитета, рост капиталовложений и широкое привлечение национального капитала и средств населения в инвестиции</a:t>
            </a:r>
          </a:p>
          <a:p>
            <a:pPr algn="just">
              <a:spcAft>
                <a:spcPts val="3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marL="0" indent="0">
              <a:buNone/>
            </a:pPr>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60684" y="6426445"/>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kremlin.ru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6" name="Номер слайда 5"/>
          <p:cNvSpPr>
            <a:spLocks noGrp="1"/>
          </p:cNvSpPr>
          <p:nvPr>
            <p:ph type="sldNum" sz="quarter" idx="12"/>
          </p:nvPr>
        </p:nvSpPr>
        <p:spPr>
          <a:xfrm>
            <a:off x="9185448" y="6426445"/>
            <a:ext cx="2743200" cy="365125"/>
          </a:xfrm>
        </p:spPr>
        <p:txBody>
          <a:bodyPr/>
          <a:lstStyle/>
          <a:p>
            <a:fld id="{9BD01F72-E690-40BC-872B-0C7B51570B04}" type="slidenum">
              <a:rPr lang="ru-RU" sz="1400" smtClean="0"/>
              <a:t>3</a:t>
            </a:fld>
            <a:endParaRPr lang="ru-RU" sz="1400" dirty="0"/>
          </a:p>
        </p:txBody>
      </p:sp>
    </p:spTree>
    <p:extLst>
      <p:ext uri="{BB962C8B-B14F-4D97-AF65-F5344CB8AC3E}">
        <p14:creationId xmlns:p14="http://schemas.microsoft.com/office/powerpoint/2010/main" val="3045415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22030" y="207460"/>
            <a:ext cx="11053187" cy="6650540"/>
          </a:xfrm>
          <a:prstGeom prst="rect">
            <a:avLst/>
          </a:prstGeom>
        </p:spPr>
      </p:pic>
      <p:cxnSp>
        <p:nvCxnSpPr>
          <p:cNvPr id="3" name="Прямая соединительная линия 2"/>
          <p:cNvCxnSpPr/>
          <p:nvPr/>
        </p:nvCxnSpPr>
        <p:spPr>
          <a:xfrm>
            <a:off x="966651" y="4911634"/>
            <a:ext cx="2029098"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966649" y="5425438"/>
            <a:ext cx="1959429"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966651" y="5168536"/>
            <a:ext cx="2029098"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966650" y="5708469"/>
            <a:ext cx="1959429"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966650" y="6150428"/>
            <a:ext cx="1959429"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a:xfrm>
            <a:off x="9289868" y="6408602"/>
            <a:ext cx="2743200" cy="365125"/>
          </a:xfrm>
        </p:spPr>
        <p:txBody>
          <a:bodyPr/>
          <a:lstStyle/>
          <a:p>
            <a:fld id="{9BD01F72-E690-40BC-872B-0C7B51570B04}" type="slidenum">
              <a:rPr lang="ru-RU" sz="1400" smtClean="0"/>
              <a:t>30</a:t>
            </a:fld>
            <a:endParaRPr lang="ru-RU" sz="1400" dirty="0"/>
          </a:p>
        </p:txBody>
      </p:sp>
    </p:spTree>
    <p:extLst>
      <p:ext uri="{BB962C8B-B14F-4D97-AF65-F5344CB8AC3E}">
        <p14:creationId xmlns:p14="http://schemas.microsoft.com/office/powerpoint/2010/main" val="3490238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rot="5400000">
            <a:off x="2741672" y="-2277479"/>
            <a:ext cx="6825885" cy="11445073"/>
          </a:xfrm>
          <a:prstGeom prst="rect">
            <a:avLst/>
          </a:prstGeom>
        </p:spPr>
      </p:pic>
      <p:sp>
        <p:nvSpPr>
          <p:cNvPr id="3" name="Номер слайда 2"/>
          <p:cNvSpPr>
            <a:spLocks noGrp="1"/>
          </p:cNvSpPr>
          <p:nvPr>
            <p:ph type="sldNum" sz="quarter" idx="12"/>
          </p:nvPr>
        </p:nvSpPr>
        <p:spPr>
          <a:xfrm>
            <a:off x="9289869" y="6426019"/>
            <a:ext cx="2743200" cy="365125"/>
          </a:xfrm>
        </p:spPr>
        <p:txBody>
          <a:bodyPr/>
          <a:lstStyle/>
          <a:p>
            <a:fld id="{9BD01F72-E690-40BC-872B-0C7B51570B04}" type="slidenum">
              <a:rPr lang="ru-RU" sz="1400" smtClean="0"/>
              <a:t>31</a:t>
            </a:fld>
            <a:endParaRPr lang="ru-RU" sz="1400" dirty="0"/>
          </a:p>
        </p:txBody>
      </p:sp>
    </p:spTree>
    <p:extLst>
      <p:ext uri="{BB962C8B-B14F-4D97-AF65-F5344CB8AC3E}">
        <p14:creationId xmlns:p14="http://schemas.microsoft.com/office/powerpoint/2010/main" val="3645808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919" y="0"/>
            <a:ext cx="12550391" cy="753626"/>
          </a:xfrm>
        </p:spPr>
        <p:txBody>
          <a:bodyPr>
            <a:normAutofit/>
          </a:bodyPr>
          <a:lstStyle/>
          <a:p>
            <a:pPr algn="ctr"/>
            <a:r>
              <a:rPr lang="ru-RU" sz="2300" b="1" dirty="0" smtClean="0"/>
              <a:t>Динамика среднегодовых темпов энергоемкости по периодам в мире и в России в 1999-2021гг.</a:t>
            </a:r>
            <a:endParaRPr lang="ru-RU" sz="2300" b="1"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764" t="3737" r="9888" b="13078"/>
          <a:stretch/>
        </p:blipFill>
        <p:spPr>
          <a:xfrm>
            <a:off x="1396723" y="536127"/>
            <a:ext cx="8701872" cy="6023063"/>
          </a:xfrm>
        </p:spPr>
      </p:pic>
      <p:sp>
        <p:nvSpPr>
          <p:cNvPr id="5" name="Прямоугольник 4"/>
          <p:cNvSpPr/>
          <p:nvPr/>
        </p:nvSpPr>
        <p:spPr>
          <a:xfrm>
            <a:off x="252730" y="6488668"/>
            <a:ext cx="5979073" cy="369332"/>
          </a:xfrm>
          <a:prstGeom prst="rect">
            <a:avLst/>
          </a:prstGeom>
        </p:spPr>
        <p:txBody>
          <a:bodyPr wrap="none">
            <a:spAutoFit/>
          </a:bodyPr>
          <a:lstStyle/>
          <a:p>
            <a:r>
              <a:rPr lang="ru-RU" dirty="0" smtClean="0"/>
              <a:t>Составлено автором по материалам открытых источников.</a:t>
            </a:r>
            <a:endParaRPr lang="ru-RU" dirty="0"/>
          </a:p>
        </p:txBody>
      </p:sp>
      <p:sp>
        <p:nvSpPr>
          <p:cNvPr id="6" name="Номер слайда 5"/>
          <p:cNvSpPr>
            <a:spLocks noGrp="1"/>
          </p:cNvSpPr>
          <p:nvPr>
            <p:ph type="sldNum" sz="quarter" idx="12"/>
          </p:nvPr>
        </p:nvSpPr>
        <p:spPr>
          <a:xfrm>
            <a:off x="9298577" y="6488668"/>
            <a:ext cx="2743200" cy="365125"/>
          </a:xfrm>
        </p:spPr>
        <p:txBody>
          <a:bodyPr/>
          <a:lstStyle/>
          <a:p>
            <a:fld id="{9BD01F72-E690-40BC-872B-0C7B51570B04}" type="slidenum">
              <a:rPr lang="ru-RU" sz="1400" smtClean="0"/>
              <a:t>32</a:t>
            </a:fld>
            <a:endParaRPr lang="ru-RU" sz="1400" dirty="0"/>
          </a:p>
        </p:txBody>
      </p:sp>
    </p:spTree>
    <p:extLst>
      <p:ext uri="{BB962C8B-B14F-4D97-AF65-F5344CB8AC3E}">
        <p14:creationId xmlns:p14="http://schemas.microsoft.com/office/powerpoint/2010/main" val="120257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6640" t="4903"/>
          <a:stretch/>
        </p:blipFill>
        <p:spPr>
          <a:xfrm rot="5400000">
            <a:off x="2822329" y="-2347546"/>
            <a:ext cx="6674617" cy="11736476"/>
          </a:xfrm>
          <a:prstGeom prst="rect">
            <a:avLst/>
          </a:prstGeom>
        </p:spPr>
      </p:pic>
      <p:sp>
        <p:nvSpPr>
          <p:cNvPr id="3" name="Номер слайда 2"/>
          <p:cNvSpPr>
            <a:spLocks noGrp="1"/>
          </p:cNvSpPr>
          <p:nvPr>
            <p:ph type="sldNum" sz="quarter" idx="12"/>
          </p:nvPr>
        </p:nvSpPr>
        <p:spPr>
          <a:xfrm>
            <a:off x="9448800" y="6492876"/>
            <a:ext cx="2743200" cy="365125"/>
          </a:xfrm>
        </p:spPr>
        <p:txBody>
          <a:bodyPr/>
          <a:lstStyle/>
          <a:p>
            <a:fld id="{9BD01F72-E690-40BC-872B-0C7B51570B04}" type="slidenum">
              <a:rPr lang="ru-RU" sz="1400" smtClean="0"/>
              <a:t>33</a:t>
            </a:fld>
            <a:endParaRPr lang="ru-RU" sz="1400" dirty="0"/>
          </a:p>
        </p:txBody>
      </p:sp>
    </p:spTree>
    <p:extLst>
      <p:ext uri="{BB962C8B-B14F-4D97-AF65-F5344CB8AC3E}">
        <p14:creationId xmlns:p14="http://schemas.microsoft.com/office/powerpoint/2010/main" val="2025549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0"/>
            <a:ext cx="10515600" cy="1325563"/>
          </a:xfrm>
        </p:spPr>
        <p:txBody>
          <a:bodyPr>
            <a:normAutofit/>
          </a:bodyPr>
          <a:lstStyle/>
          <a:p>
            <a:pPr algn="ctr"/>
            <a:r>
              <a:rPr lang="ru-RU" sz="2400" b="1" dirty="0"/>
              <a:t>Динамика годовых темпов энергоемкости, ВВП и инвестиций в основные фонды в России в период 2007-2021гг.</a:t>
            </a:r>
            <a:br>
              <a:rPr lang="ru-RU" sz="2400" b="1" dirty="0"/>
            </a:br>
            <a:r>
              <a:rPr lang="ru-RU" sz="2400" b="1" dirty="0"/>
              <a:t>	</a:t>
            </a:r>
          </a:p>
        </p:txBody>
      </p:sp>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18526" y="791647"/>
            <a:ext cx="10059835" cy="588168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76200" y="6488668"/>
            <a:ext cx="5974264" cy="369332"/>
          </a:xfrm>
          <a:prstGeom prst="rect">
            <a:avLst/>
          </a:prstGeom>
        </p:spPr>
        <p:txBody>
          <a:bodyPr wrap="none">
            <a:spAutoFit/>
          </a:bodyPr>
          <a:lstStyle/>
          <a:p>
            <a:r>
              <a:rPr lang="ru-RU" dirty="0" smtClean="0"/>
              <a:t>Составлено автором по материалам открытых источников </a:t>
            </a:r>
            <a:endParaRPr lang="ru-RU" dirty="0"/>
          </a:p>
        </p:txBody>
      </p:sp>
      <p:sp>
        <p:nvSpPr>
          <p:cNvPr id="4" name="Номер слайда 3"/>
          <p:cNvSpPr>
            <a:spLocks noGrp="1"/>
          </p:cNvSpPr>
          <p:nvPr>
            <p:ph type="sldNum" sz="quarter" idx="12"/>
          </p:nvPr>
        </p:nvSpPr>
        <p:spPr>
          <a:xfrm>
            <a:off x="9324703" y="6488668"/>
            <a:ext cx="2743200" cy="365125"/>
          </a:xfrm>
        </p:spPr>
        <p:txBody>
          <a:bodyPr/>
          <a:lstStyle/>
          <a:p>
            <a:fld id="{9BD01F72-E690-40BC-872B-0C7B51570B04}" type="slidenum">
              <a:rPr lang="ru-RU" sz="1400" smtClean="0"/>
              <a:t>34</a:t>
            </a:fld>
            <a:endParaRPr lang="ru-RU" sz="1400" dirty="0"/>
          </a:p>
        </p:txBody>
      </p:sp>
    </p:spTree>
    <p:extLst>
      <p:ext uri="{BB962C8B-B14F-4D97-AF65-F5344CB8AC3E}">
        <p14:creationId xmlns:p14="http://schemas.microsoft.com/office/powerpoint/2010/main" val="4202928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t="1903"/>
          <a:stretch/>
        </p:blipFill>
        <p:spPr>
          <a:xfrm>
            <a:off x="1479525" y="167433"/>
            <a:ext cx="8910471" cy="6620229"/>
          </a:xfrm>
          <a:prstGeom prst="rect">
            <a:avLst/>
          </a:prstGeom>
        </p:spPr>
      </p:pic>
      <p:sp>
        <p:nvSpPr>
          <p:cNvPr id="3" name="Номер слайда 2"/>
          <p:cNvSpPr>
            <a:spLocks noGrp="1"/>
          </p:cNvSpPr>
          <p:nvPr>
            <p:ph type="sldNum" sz="quarter" idx="12"/>
          </p:nvPr>
        </p:nvSpPr>
        <p:spPr>
          <a:xfrm>
            <a:off x="9342120" y="6422537"/>
            <a:ext cx="2743200" cy="365125"/>
          </a:xfrm>
        </p:spPr>
        <p:txBody>
          <a:bodyPr/>
          <a:lstStyle/>
          <a:p>
            <a:fld id="{9BD01F72-E690-40BC-872B-0C7B51570B04}" type="slidenum">
              <a:rPr lang="ru-RU" sz="1400" smtClean="0"/>
              <a:t>35</a:t>
            </a:fld>
            <a:endParaRPr lang="ru-RU" sz="1400" dirty="0"/>
          </a:p>
        </p:txBody>
      </p:sp>
    </p:spTree>
    <p:extLst>
      <p:ext uri="{BB962C8B-B14F-4D97-AF65-F5344CB8AC3E}">
        <p14:creationId xmlns:p14="http://schemas.microsoft.com/office/powerpoint/2010/main" val="691398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68439" y="220481"/>
            <a:ext cx="10347793" cy="6334581"/>
          </a:xfrm>
          <a:prstGeom prst="rect">
            <a:avLst/>
          </a:prstGeom>
        </p:spPr>
      </p:pic>
      <p:cxnSp>
        <p:nvCxnSpPr>
          <p:cNvPr id="3" name="Прямая соединительная линия 2"/>
          <p:cNvCxnSpPr/>
          <p:nvPr/>
        </p:nvCxnSpPr>
        <p:spPr>
          <a:xfrm flipV="1">
            <a:off x="905691" y="6087291"/>
            <a:ext cx="696686" cy="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Номер слайда 4"/>
          <p:cNvSpPr>
            <a:spLocks noGrp="1"/>
          </p:cNvSpPr>
          <p:nvPr>
            <p:ph type="sldNum" sz="quarter" idx="12"/>
          </p:nvPr>
        </p:nvSpPr>
        <p:spPr>
          <a:xfrm>
            <a:off x="9344632" y="6492875"/>
            <a:ext cx="2743200" cy="365125"/>
          </a:xfrm>
        </p:spPr>
        <p:txBody>
          <a:bodyPr/>
          <a:lstStyle/>
          <a:p>
            <a:fld id="{9BD01F72-E690-40BC-872B-0C7B51570B04}" type="slidenum">
              <a:rPr lang="ru-RU" sz="1400" smtClean="0"/>
              <a:t>36</a:t>
            </a:fld>
            <a:endParaRPr lang="ru-RU" sz="1400" dirty="0"/>
          </a:p>
        </p:txBody>
      </p:sp>
    </p:spTree>
    <p:extLst>
      <p:ext uri="{BB962C8B-B14F-4D97-AF65-F5344CB8AC3E}">
        <p14:creationId xmlns:p14="http://schemas.microsoft.com/office/powerpoint/2010/main" val="3191692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3177" y="-674702"/>
            <a:ext cx="13556202" cy="2192784"/>
          </a:xfrm>
        </p:spPr>
        <p:txBody>
          <a:bodyPr>
            <a:normAutofit/>
          </a:bodyPr>
          <a:lstStyle/>
          <a:p>
            <a:pPr algn="ctr"/>
            <a:r>
              <a:rPr lang="ru-RU" sz="2200" b="1" dirty="0" smtClean="0"/>
              <a:t>Среднегодовые темпы потребления энергоресурсов в мире и в России в период 1997-2021г.</a:t>
            </a:r>
            <a:br>
              <a:rPr lang="ru-RU" sz="2200" b="1" dirty="0" smtClean="0"/>
            </a:br>
            <a:endParaRPr lang="ru-RU" sz="2200" b="1" dirty="0"/>
          </a:p>
        </p:txBody>
      </p:sp>
      <p:sp>
        <p:nvSpPr>
          <p:cNvPr id="8" name="Прямоугольник 7"/>
          <p:cNvSpPr/>
          <p:nvPr/>
        </p:nvSpPr>
        <p:spPr>
          <a:xfrm>
            <a:off x="444939" y="6520472"/>
            <a:ext cx="5329985" cy="338554"/>
          </a:xfrm>
          <a:prstGeom prst="rect">
            <a:avLst/>
          </a:prstGeom>
        </p:spPr>
        <p:txBody>
          <a:bodyPr wrap="none">
            <a:spAutoFit/>
          </a:bodyPr>
          <a:lstStyle/>
          <a:p>
            <a:r>
              <a:rPr lang="ru-RU" sz="1600" dirty="0"/>
              <a:t>Составлено автором по материалам открытых источников.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375" y="421690"/>
            <a:ext cx="8454312" cy="6098782"/>
          </a:xfrm>
        </p:spPr>
      </p:pic>
      <p:sp>
        <p:nvSpPr>
          <p:cNvPr id="5" name="Номер слайда 4"/>
          <p:cNvSpPr>
            <a:spLocks noGrp="1"/>
          </p:cNvSpPr>
          <p:nvPr>
            <p:ph type="sldNum" sz="quarter" idx="12"/>
          </p:nvPr>
        </p:nvSpPr>
        <p:spPr>
          <a:xfrm>
            <a:off x="9294181" y="6492875"/>
            <a:ext cx="2743200" cy="365125"/>
          </a:xfrm>
        </p:spPr>
        <p:txBody>
          <a:bodyPr/>
          <a:lstStyle/>
          <a:p>
            <a:fld id="{9BD01F72-E690-40BC-872B-0C7B51570B04}" type="slidenum">
              <a:rPr lang="ru-RU" sz="1400" smtClean="0"/>
              <a:t>37</a:t>
            </a:fld>
            <a:endParaRPr lang="ru-RU" sz="1400" dirty="0"/>
          </a:p>
        </p:txBody>
      </p:sp>
    </p:spTree>
    <p:extLst>
      <p:ext uri="{BB962C8B-B14F-4D97-AF65-F5344CB8AC3E}">
        <p14:creationId xmlns:p14="http://schemas.microsoft.com/office/powerpoint/2010/main" val="1303236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1668" y="817886"/>
            <a:ext cx="10515600" cy="1325563"/>
          </a:xfrm>
        </p:spPr>
        <p:txBody>
          <a:bodyPr/>
          <a:lstStyle/>
          <a:p>
            <a:endParaRPr lang="ru-RU" dirty="0"/>
          </a:p>
        </p:txBody>
      </p:sp>
      <p:sp>
        <p:nvSpPr>
          <p:cNvPr id="3" name="Объект 2"/>
          <p:cNvSpPr>
            <a:spLocks noGrp="1"/>
          </p:cNvSpPr>
          <p:nvPr>
            <p:ph idx="1"/>
          </p:nvPr>
        </p:nvSpPr>
        <p:spPr>
          <a:xfrm>
            <a:off x="838200" y="2837679"/>
            <a:ext cx="10515600" cy="4351338"/>
          </a:xfrm>
        </p:spPr>
        <p:txBody>
          <a:bodyPr>
            <a:normAutofit/>
          </a:bodyPr>
          <a:lstStyle/>
          <a:p>
            <a:pPr algn="ctr"/>
            <a:r>
              <a:rPr lang="ru-RU" sz="4000" dirty="0" smtClean="0"/>
              <a:t>Спасибо за внимание!!!</a:t>
            </a:r>
            <a:endParaRPr lang="ru-RU" sz="4000" dirty="0"/>
          </a:p>
        </p:txBody>
      </p:sp>
      <p:sp>
        <p:nvSpPr>
          <p:cNvPr id="5" name="Номер слайда 4"/>
          <p:cNvSpPr>
            <a:spLocks noGrp="1"/>
          </p:cNvSpPr>
          <p:nvPr>
            <p:ph type="sldNum" sz="quarter" idx="12"/>
          </p:nvPr>
        </p:nvSpPr>
        <p:spPr>
          <a:xfrm>
            <a:off x="9303058" y="6427371"/>
            <a:ext cx="2743200" cy="365125"/>
          </a:xfrm>
        </p:spPr>
        <p:txBody>
          <a:bodyPr/>
          <a:lstStyle/>
          <a:p>
            <a:fld id="{9BD01F72-E690-40BC-872B-0C7B51570B04}" type="slidenum">
              <a:rPr lang="ru-RU" sz="1400" smtClean="0"/>
              <a:t>38</a:t>
            </a:fld>
            <a:endParaRPr lang="ru-RU" sz="1400" dirty="0"/>
          </a:p>
        </p:txBody>
      </p:sp>
    </p:spTree>
    <p:extLst>
      <p:ext uri="{BB962C8B-B14F-4D97-AF65-F5344CB8AC3E}">
        <p14:creationId xmlns:p14="http://schemas.microsoft.com/office/powerpoint/2010/main" val="216192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260648"/>
            <a:ext cx="10080240" cy="483679"/>
          </a:xfrm>
        </p:spPr>
        <p:txBody>
          <a:bodyPr/>
          <a:lstStyle/>
          <a:p>
            <a:r>
              <a:rPr lang="ru-RU" sz="2200" b="1" dirty="0">
                <a:solidFill>
                  <a:srgbClr val="9E002D"/>
                </a:solidFill>
                <a:latin typeface="Arial" pitchFamily="34" charset="0"/>
                <a:cs typeface="Arial" pitchFamily="34" charset="0"/>
                <a:sym typeface="Lato" charset="0"/>
              </a:rPr>
              <a:t>Крупнейшие страны мира: номинальный курсовой ВВП </a:t>
            </a:r>
            <a:r>
              <a:rPr lang="ru-RU" sz="2200" dirty="0">
                <a:solidFill>
                  <a:srgbClr val="002060"/>
                </a:solidFill>
                <a:latin typeface="Arial" pitchFamily="34" charset="0"/>
                <a:cs typeface="Arial" pitchFamily="34" charset="0"/>
                <a:sym typeface="Lato" charset="0"/>
              </a:rPr>
              <a:t>(2022), </a:t>
            </a:r>
            <a:r>
              <a:rPr lang="ru-RU" sz="2200" dirty="0" err="1">
                <a:solidFill>
                  <a:srgbClr val="002060"/>
                </a:solidFill>
                <a:latin typeface="Arial" pitchFamily="34" charset="0"/>
                <a:cs typeface="Arial" pitchFamily="34" charset="0"/>
                <a:sym typeface="Lato" charset="0"/>
              </a:rPr>
              <a:t>млрд</a:t>
            </a:r>
            <a:r>
              <a:rPr lang="ru-RU" sz="2200" dirty="0">
                <a:solidFill>
                  <a:srgbClr val="002060"/>
                </a:solidFill>
                <a:latin typeface="Arial" pitchFamily="34" charset="0"/>
                <a:cs typeface="Arial" pitchFamily="34" charset="0"/>
                <a:sym typeface="Lato" charset="0"/>
              </a:rPr>
              <a:t> </a:t>
            </a:r>
            <a:r>
              <a:rPr lang="en-US" sz="2200" dirty="0">
                <a:solidFill>
                  <a:srgbClr val="002060"/>
                </a:solidFill>
                <a:latin typeface="Arial" pitchFamily="34" charset="0"/>
                <a:cs typeface="Arial" pitchFamily="34" charset="0"/>
                <a:sym typeface="Lato" charset="0"/>
              </a:rPr>
              <a:t>$</a:t>
            </a:r>
            <a:r>
              <a:rPr lang="ru-RU" sz="2000" dirty="0">
                <a:solidFill>
                  <a:srgbClr val="002060"/>
                </a:solidFill>
                <a:latin typeface="Arial" pitchFamily="34" charset="0"/>
                <a:cs typeface="Arial" pitchFamily="34" charset="0"/>
              </a:rPr>
              <a:t> </a:t>
            </a:r>
          </a:p>
        </p:txBody>
      </p:sp>
      <p:sp>
        <p:nvSpPr>
          <p:cNvPr id="3" name="Содержимое 2"/>
          <p:cNvSpPr>
            <a:spLocks noGrp="1"/>
          </p:cNvSpPr>
          <p:nvPr>
            <p:ph idx="1"/>
          </p:nvPr>
        </p:nvSpPr>
        <p:spPr>
          <a:xfrm>
            <a:off x="275724" y="880530"/>
            <a:ext cx="7687546" cy="5458126"/>
          </a:xfrm>
        </p:spPr>
        <p:txBody>
          <a:bodyPr>
            <a:normAutofit fontScale="92500" lnSpcReduction="10000"/>
          </a:bodyPr>
          <a:lstStyle/>
          <a:p>
            <a:pPr marL="371475" indent="-371475">
              <a:spcAft>
                <a:spcPts val="600"/>
              </a:spcAft>
              <a:buFont typeface="+mj-lt"/>
              <a:buAutoNum type="arabicPeriod"/>
            </a:pPr>
            <a:r>
              <a:rPr lang="ru-RU" sz="2000" b="1" dirty="0">
                <a:solidFill>
                  <a:srgbClr val="002060"/>
                </a:solidFill>
                <a:latin typeface="Arial" pitchFamily="34" charset="0"/>
                <a:cs typeface="Arial" pitchFamily="34" charset="0"/>
              </a:rPr>
              <a:t>США = 23,3</a:t>
            </a:r>
            <a:endParaRPr lang="en-US" sz="2000" b="1" dirty="0">
              <a:solidFill>
                <a:srgbClr val="002060"/>
              </a:solidFill>
              <a:latin typeface="Arial" pitchFamily="34" charset="0"/>
              <a:cs typeface="Arial" pitchFamily="34" charset="0"/>
            </a:endParaRPr>
          </a:p>
          <a:p>
            <a:pPr marL="371475" indent="-371475">
              <a:spcAft>
                <a:spcPts val="600"/>
              </a:spcAft>
              <a:buFont typeface="+mj-lt"/>
              <a:buAutoNum type="arabicPeriod"/>
            </a:pPr>
            <a:r>
              <a:rPr lang="ru-RU" sz="2000" b="1" dirty="0">
                <a:solidFill>
                  <a:srgbClr val="002060"/>
                </a:solidFill>
                <a:latin typeface="Arial" pitchFamily="34" charset="0"/>
                <a:cs typeface="Arial" pitchFamily="34" charset="0"/>
              </a:rPr>
              <a:t>Китай = 17,7</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Япония = 5,0</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Германия  = 4,3</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Индия = 3,2</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Великобритания = 3,1</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Франция = 3,0</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Италия = 2,1</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Канада = 2,0</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Южная Корея = 1,81</a:t>
            </a:r>
          </a:p>
          <a:p>
            <a:pPr marL="371475" indent="-371475">
              <a:spcAft>
                <a:spcPts val="600"/>
              </a:spcAft>
              <a:buFont typeface="+mj-lt"/>
              <a:buAutoNum type="arabicPeriod"/>
            </a:pPr>
            <a:r>
              <a:rPr lang="ru-RU" sz="2000" b="1" dirty="0">
                <a:solidFill>
                  <a:srgbClr val="9E002D"/>
                </a:solidFill>
                <a:latin typeface="Arial" pitchFamily="34" charset="0"/>
                <a:cs typeface="Arial" pitchFamily="34" charset="0"/>
              </a:rPr>
              <a:t>Россия = 1,78</a:t>
            </a:r>
          </a:p>
          <a:p>
            <a:pPr>
              <a:spcAft>
                <a:spcPts val="600"/>
              </a:spcAft>
            </a:pPr>
            <a:r>
              <a:rPr lang="ru-RU" sz="2000" b="1" dirty="0">
                <a:solidFill>
                  <a:srgbClr val="002060"/>
                </a:solidFill>
                <a:latin typeface="Arial" pitchFamily="34" charset="0"/>
                <a:cs typeface="Arial" pitchFamily="34" charset="0"/>
              </a:rPr>
              <a:t>Мир = 102</a:t>
            </a:r>
          </a:p>
          <a:p>
            <a:pPr>
              <a:spcAft>
                <a:spcPts val="6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168696" y="6489340"/>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МВФ, ВБ</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6" name="Номер слайда 5"/>
          <p:cNvSpPr>
            <a:spLocks noGrp="1"/>
          </p:cNvSpPr>
          <p:nvPr>
            <p:ph type="sldNum" sz="quarter" idx="12"/>
          </p:nvPr>
        </p:nvSpPr>
        <p:spPr>
          <a:xfrm>
            <a:off x="9080862" y="6390915"/>
            <a:ext cx="2743200" cy="365125"/>
          </a:xfrm>
        </p:spPr>
        <p:txBody>
          <a:bodyPr/>
          <a:lstStyle/>
          <a:p>
            <a:fld id="{9BD01F72-E690-40BC-872B-0C7B51570B04}" type="slidenum">
              <a:rPr lang="ru-RU" sz="1400" smtClean="0"/>
              <a:t>4</a:t>
            </a:fld>
            <a:endParaRPr lang="ru-RU" sz="1400" dirty="0"/>
          </a:p>
        </p:txBody>
      </p:sp>
    </p:spTree>
    <p:extLst>
      <p:ext uri="{BB962C8B-B14F-4D97-AF65-F5344CB8AC3E}">
        <p14:creationId xmlns:p14="http://schemas.microsoft.com/office/powerpoint/2010/main" val="304342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412" y="224644"/>
            <a:ext cx="11233248" cy="516210"/>
          </a:xfrm>
        </p:spPr>
        <p:txBody>
          <a:bodyPr>
            <a:normAutofit fontScale="90000"/>
          </a:bodyPr>
          <a:lstStyle/>
          <a:p>
            <a:r>
              <a:rPr lang="ru-RU" sz="2200" b="1" dirty="0">
                <a:solidFill>
                  <a:srgbClr val="9E002D"/>
                </a:solidFill>
                <a:latin typeface="Arial" pitchFamily="34" charset="0"/>
                <a:cs typeface="Arial" pitchFamily="34" charset="0"/>
                <a:sym typeface="Lato" charset="0"/>
              </a:rPr>
              <a:t>Крупнейшие страны мира: номинальный ВВП на душу населения </a:t>
            </a:r>
            <a:r>
              <a:rPr lang="ru-RU" sz="2200" dirty="0">
                <a:solidFill>
                  <a:srgbClr val="002060"/>
                </a:solidFill>
                <a:latin typeface="Arial" pitchFamily="34" charset="0"/>
                <a:cs typeface="Arial" pitchFamily="34" charset="0"/>
                <a:sym typeface="Lato" charset="0"/>
              </a:rPr>
              <a:t>(2021), </a:t>
            </a:r>
            <a:r>
              <a:rPr lang="ru-RU" sz="2200" dirty="0" err="1">
                <a:solidFill>
                  <a:srgbClr val="002060"/>
                </a:solidFill>
                <a:latin typeface="Arial" pitchFamily="34" charset="0"/>
                <a:cs typeface="Arial" pitchFamily="34" charset="0"/>
                <a:sym typeface="Lato" charset="0"/>
              </a:rPr>
              <a:t>млрд</a:t>
            </a:r>
            <a:r>
              <a:rPr lang="ru-RU" sz="2200" dirty="0">
                <a:solidFill>
                  <a:srgbClr val="002060"/>
                </a:solidFill>
                <a:latin typeface="Arial" pitchFamily="34" charset="0"/>
                <a:cs typeface="Arial" pitchFamily="34" charset="0"/>
                <a:sym typeface="Lato" charset="0"/>
              </a:rPr>
              <a:t> </a:t>
            </a:r>
            <a:r>
              <a:rPr lang="en-US" sz="2200" dirty="0">
                <a:solidFill>
                  <a:srgbClr val="002060"/>
                </a:solidFill>
                <a:latin typeface="Arial" pitchFamily="34" charset="0"/>
                <a:cs typeface="Arial" pitchFamily="34" charset="0"/>
                <a:sym typeface="Lato" charset="0"/>
              </a:rPr>
              <a:t>$</a:t>
            </a:r>
            <a:r>
              <a:rPr lang="ru-RU" sz="2000" dirty="0">
                <a:solidFill>
                  <a:srgbClr val="002060"/>
                </a:solidFill>
                <a:latin typeface="Arial" pitchFamily="34" charset="0"/>
                <a:cs typeface="Arial" pitchFamily="34" charset="0"/>
              </a:rPr>
              <a:t> </a:t>
            </a:r>
          </a:p>
        </p:txBody>
      </p:sp>
      <p:sp>
        <p:nvSpPr>
          <p:cNvPr id="3" name="Содержимое 2"/>
          <p:cNvSpPr>
            <a:spLocks noGrp="1"/>
          </p:cNvSpPr>
          <p:nvPr>
            <p:ph idx="1"/>
          </p:nvPr>
        </p:nvSpPr>
        <p:spPr>
          <a:xfrm>
            <a:off x="479376" y="948958"/>
            <a:ext cx="7704856" cy="5540382"/>
          </a:xfrm>
        </p:spPr>
        <p:txBody>
          <a:bodyPr>
            <a:normAutofit lnSpcReduction="10000"/>
          </a:bodyPr>
          <a:lstStyle/>
          <a:p>
            <a:pPr marL="371475" indent="-371475">
              <a:spcAft>
                <a:spcPts val="600"/>
              </a:spcAft>
              <a:buFont typeface="+mj-lt"/>
              <a:buAutoNum type="arabicPeriod"/>
            </a:pPr>
            <a:r>
              <a:rPr lang="ru-RU" sz="2000" b="1" dirty="0">
                <a:solidFill>
                  <a:srgbClr val="002060"/>
                </a:solidFill>
                <a:latin typeface="Arial" pitchFamily="34" charset="0"/>
                <a:cs typeface="Arial" pitchFamily="34" charset="0"/>
              </a:rPr>
              <a:t>США = 69,4</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Канада = 52,8</a:t>
            </a:r>
            <a:endParaRPr lang="en-US" sz="2000" b="1" dirty="0">
              <a:solidFill>
                <a:srgbClr val="002060"/>
              </a:solidFill>
              <a:latin typeface="Arial" pitchFamily="34" charset="0"/>
              <a:cs typeface="Arial" pitchFamily="34" charset="0"/>
            </a:endParaRP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Германия  = 50,8</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Великобритания = 46,2</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Франция = 45,0</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Япония = 40,7</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Италия = 35,6</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Южная Корея = 35,2</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 Китай = 11,9</a:t>
            </a:r>
          </a:p>
          <a:p>
            <a:pPr marL="371475" indent="-371475">
              <a:spcAft>
                <a:spcPts val="600"/>
              </a:spcAft>
              <a:buFont typeface="+mj-lt"/>
              <a:buAutoNum type="arabicPeriod"/>
            </a:pPr>
            <a:r>
              <a:rPr lang="ru-RU" sz="2000" b="1" dirty="0">
                <a:solidFill>
                  <a:srgbClr val="002060"/>
                </a:solidFill>
                <a:latin typeface="Arial" pitchFamily="34" charset="0"/>
                <a:cs typeface="Arial" pitchFamily="34" charset="0"/>
              </a:rPr>
              <a:t> </a:t>
            </a:r>
            <a:r>
              <a:rPr lang="ru-RU" sz="2000" b="1" dirty="0">
                <a:solidFill>
                  <a:srgbClr val="9E002D"/>
                </a:solidFill>
                <a:latin typeface="Arial" pitchFamily="34" charset="0"/>
                <a:cs typeface="Arial" pitchFamily="34" charset="0"/>
              </a:rPr>
              <a:t>Россия = 11,3 </a:t>
            </a:r>
            <a:r>
              <a:rPr lang="ru-RU" sz="2000" dirty="0">
                <a:solidFill>
                  <a:srgbClr val="002060"/>
                </a:solidFill>
                <a:latin typeface="Arial" pitchFamily="34" charset="0"/>
                <a:cs typeface="Arial" pitchFamily="34" charset="0"/>
              </a:rPr>
              <a:t>(63 место в мире)</a:t>
            </a:r>
          </a:p>
          <a:p>
            <a:pPr marL="371475" indent="-371475">
              <a:spcAft>
                <a:spcPts val="600"/>
              </a:spcAft>
              <a:buFont typeface="+mj-lt"/>
              <a:buAutoNum type="arabicPeriod"/>
            </a:pPr>
            <a:r>
              <a:rPr lang="ru-RU" sz="2000" dirty="0">
                <a:solidFill>
                  <a:srgbClr val="002060"/>
                </a:solidFill>
                <a:latin typeface="Arial" pitchFamily="34" charset="0"/>
                <a:cs typeface="Arial" pitchFamily="34" charset="0"/>
              </a:rPr>
              <a:t> Индия = 2,2</a:t>
            </a:r>
            <a:endParaRPr lang="ru-RU" sz="2000" b="1" dirty="0">
              <a:solidFill>
                <a:srgbClr val="9E002D"/>
              </a:solidFill>
              <a:latin typeface="Arial" pitchFamily="34" charset="0"/>
              <a:cs typeface="Arial" pitchFamily="34" charset="0"/>
            </a:endParaRPr>
          </a:p>
          <a:p>
            <a:pPr>
              <a:spcAft>
                <a:spcPts val="600"/>
              </a:spcAft>
            </a:pPr>
            <a:r>
              <a:rPr lang="ru-RU" sz="2000" b="1" dirty="0">
                <a:solidFill>
                  <a:srgbClr val="002060"/>
                </a:solidFill>
                <a:latin typeface="Arial" pitchFamily="34" charset="0"/>
                <a:cs typeface="Arial" pitchFamily="34" charset="0"/>
              </a:rPr>
              <a:t>Мир = 12,3</a:t>
            </a:r>
          </a:p>
          <a:p>
            <a:pPr>
              <a:spcAft>
                <a:spcPts val="6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4" name="Прямоугольник 3"/>
          <p:cNvSpPr/>
          <p:nvPr/>
        </p:nvSpPr>
        <p:spPr>
          <a:xfrm>
            <a:off x="10382250" y="0"/>
            <a:ext cx="1809750" cy="307777"/>
          </a:xfrm>
          <a:prstGeom prst="rect">
            <a:avLst/>
          </a:prstGeom>
        </p:spPr>
        <p:txBody>
          <a:bodyPr wrap="square">
            <a:spAutoFit/>
          </a:bodyPr>
          <a:lstStyle/>
          <a:p>
            <a:pPr algn="ctr" defTabSz="412750" fontAlgn="base" hangingPunct="0">
              <a:spcBef>
                <a:spcPct val="50000"/>
              </a:spcBef>
              <a:spcAft>
                <a:spcPct val="0"/>
              </a:spcAft>
              <a:defRPr/>
            </a:pPr>
            <a:r>
              <a:rPr lang="ru-RU" sz="1400" dirty="0">
                <a:solidFill>
                  <a:srgbClr val="000000"/>
                </a:solidFill>
                <a:ea typeface="ＭＳ Ｐゴシック" charset="0"/>
                <a:sym typeface="Gill Sans" charset="0"/>
              </a:rPr>
              <a:t> </a:t>
            </a:r>
            <a:endParaRPr lang="ru-RU" sz="1400" b="1" dirty="0">
              <a:solidFill>
                <a:srgbClr val="000000"/>
              </a:solidFill>
              <a:ea typeface="ＭＳ Ｐゴシック" charset="0"/>
              <a:sym typeface="Gill Sans" charset="0"/>
            </a:endParaRPr>
          </a:p>
        </p:txBody>
      </p:sp>
      <p:sp>
        <p:nvSpPr>
          <p:cNvPr id="5" name="TextBox 15"/>
          <p:cNvSpPr txBox="1">
            <a:spLocks noChangeArrowheads="1"/>
          </p:cNvSpPr>
          <p:nvPr/>
        </p:nvSpPr>
        <p:spPr bwMode="auto">
          <a:xfrm>
            <a:off x="0" y="6489340"/>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МВФ, ВБ</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7" name="Номер слайда 6"/>
          <p:cNvSpPr>
            <a:spLocks noGrp="1"/>
          </p:cNvSpPr>
          <p:nvPr>
            <p:ph type="sldNum" sz="quarter" idx="12"/>
          </p:nvPr>
        </p:nvSpPr>
        <p:spPr>
          <a:xfrm>
            <a:off x="9141823" y="6440127"/>
            <a:ext cx="2743200" cy="365125"/>
          </a:xfrm>
        </p:spPr>
        <p:txBody>
          <a:bodyPr/>
          <a:lstStyle/>
          <a:p>
            <a:fld id="{9BD01F72-E690-40BC-872B-0C7B51570B04}" type="slidenum">
              <a:rPr lang="ru-RU" sz="1400" smtClean="0"/>
              <a:t>5</a:t>
            </a:fld>
            <a:endParaRPr lang="ru-RU" sz="1400" dirty="0"/>
          </a:p>
        </p:txBody>
      </p:sp>
    </p:spTree>
    <p:extLst>
      <p:ext uri="{BB962C8B-B14F-4D97-AF65-F5344CB8AC3E}">
        <p14:creationId xmlns:p14="http://schemas.microsoft.com/office/powerpoint/2010/main" val="80719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5460" y="257175"/>
            <a:ext cx="10080240" cy="483679"/>
          </a:xfrm>
        </p:spPr>
        <p:txBody>
          <a:bodyPr/>
          <a:lstStyle/>
          <a:p>
            <a:r>
              <a:rPr lang="ru-RU" sz="2200" b="1" dirty="0">
                <a:solidFill>
                  <a:srgbClr val="9E002D"/>
                </a:solidFill>
                <a:latin typeface="Arial" pitchFamily="34" charset="0"/>
                <a:cs typeface="Arial" pitchFamily="34" charset="0"/>
                <a:sym typeface="Lato" charset="0"/>
              </a:rPr>
              <a:t>Рост экономик ведущих стран мира – ВВП по ППС</a:t>
            </a:r>
            <a:r>
              <a:rPr lang="ru-RU" sz="2200" b="1" dirty="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(1990-2021) </a:t>
            </a:r>
            <a:endParaRPr lang="ru-RU" sz="2000" dirty="0">
              <a:latin typeface="Arial" pitchFamily="34" charset="0"/>
              <a:cs typeface="Arial" pitchFamily="34" charset="0"/>
            </a:endParaRPr>
          </a:p>
        </p:txBody>
      </p:sp>
      <p:sp>
        <p:nvSpPr>
          <p:cNvPr id="3" name="Содержимое 2"/>
          <p:cNvSpPr>
            <a:spLocks noGrp="1"/>
          </p:cNvSpPr>
          <p:nvPr>
            <p:ph idx="1"/>
          </p:nvPr>
        </p:nvSpPr>
        <p:spPr>
          <a:xfrm>
            <a:off x="335360" y="908720"/>
            <a:ext cx="7704856" cy="5544616"/>
          </a:xfrm>
        </p:spPr>
        <p:txBody>
          <a:bodyPr>
            <a:normAutofit lnSpcReduction="10000"/>
          </a:bodyPr>
          <a:lstStyle/>
          <a:p>
            <a:pPr>
              <a:spcAft>
                <a:spcPts val="600"/>
              </a:spcAft>
            </a:pPr>
            <a:r>
              <a:rPr lang="ru-RU" sz="2000" b="1" dirty="0">
                <a:solidFill>
                  <a:srgbClr val="002060"/>
                </a:solidFill>
                <a:latin typeface="Arial" pitchFamily="34" charset="0"/>
                <a:cs typeface="Arial" pitchFamily="34" charset="0"/>
              </a:rPr>
              <a:t>Китай = 2470% (+ </a:t>
            </a:r>
            <a:r>
              <a:rPr lang="en-US" sz="2000" b="1" dirty="0">
                <a:solidFill>
                  <a:srgbClr val="002060"/>
                </a:solidFill>
                <a:latin typeface="Arial" pitchFamily="34" charset="0"/>
                <a:cs typeface="Arial" pitchFamily="34" charset="0"/>
              </a:rPr>
              <a:t>$</a:t>
            </a:r>
            <a:r>
              <a:rPr lang="ru-RU" sz="2000" b="1" dirty="0">
                <a:solidFill>
                  <a:srgbClr val="002060"/>
                </a:solidFill>
                <a:latin typeface="Arial" pitchFamily="34" charset="0"/>
                <a:cs typeface="Arial" pitchFamily="34" charset="0"/>
              </a:rPr>
              <a:t> 26,1 </a:t>
            </a:r>
            <a:r>
              <a:rPr lang="ru-RU" sz="2000" b="1" dirty="0" err="1">
                <a:solidFill>
                  <a:srgbClr val="002060"/>
                </a:solidFill>
                <a:latin typeface="Arial" pitchFamily="34" charset="0"/>
                <a:cs typeface="Arial" pitchFamily="34" charset="0"/>
              </a:rPr>
              <a:t>трлн</a:t>
            </a:r>
            <a:r>
              <a:rPr lang="ru-RU" sz="2000" b="1"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Индия = 930%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 9,1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Египет = 690% (+ </a:t>
            </a:r>
            <a:r>
              <a:rPr lang="en-US" sz="2000" dirty="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1,2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Южная Корея = 610% (+ </a:t>
            </a:r>
            <a:r>
              <a:rPr lang="en-US" sz="2000" dirty="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2,0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Индонезия = 600%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 3,0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Польша = 590%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 1,2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Турция = 580%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 2,2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Австралия = 480%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1,15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США = 395%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 17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b="1" dirty="0">
                <a:solidFill>
                  <a:srgbClr val="9E002D"/>
                </a:solidFill>
                <a:latin typeface="Arial" pitchFamily="34" charset="0"/>
                <a:cs typeface="Arial" pitchFamily="34" charset="0"/>
              </a:rPr>
              <a:t>Россия = 390% (+ </a:t>
            </a:r>
            <a:r>
              <a:rPr lang="en-US" sz="2000" b="1" dirty="0">
                <a:solidFill>
                  <a:srgbClr val="9E002D"/>
                </a:solidFill>
                <a:latin typeface="Arial" pitchFamily="34" charset="0"/>
                <a:cs typeface="Arial" pitchFamily="34" charset="0"/>
              </a:rPr>
              <a:t>$</a:t>
            </a:r>
            <a:r>
              <a:rPr lang="ru-RU" sz="2000" b="1" dirty="0">
                <a:solidFill>
                  <a:srgbClr val="9E002D"/>
                </a:solidFill>
                <a:latin typeface="Arial" pitchFamily="34" charset="0"/>
                <a:cs typeface="Arial" pitchFamily="34" charset="0"/>
              </a:rPr>
              <a:t> 3,25 </a:t>
            </a:r>
            <a:r>
              <a:rPr lang="ru-RU" sz="2000" b="1" dirty="0" err="1">
                <a:solidFill>
                  <a:srgbClr val="9E002D"/>
                </a:solidFill>
                <a:latin typeface="Arial" pitchFamily="34" charset="0"/>
                <a:cs typeface="Arial" pitchFamily="34" charset="0"/>
              </a:rPr>
              <a:t>трлн</a:t>
            </a:r>
            <a:r>
              <a:rPr lang="ru-RU" sz="2000" b="1" dirty="0">
                <a:solidFill>
                  <a:srgbClr val="9E002D"/>
                </a:solidFill>
                <a:latin typeface="Arial" pitchFamily="34" charset="0"/>
                <a:cs typeface="Arial" pitchFamily="34" charset="0"/>
              </a:rPr>
              <a:t>)</a:t>
            </a:r>
          </a:p>
          <a:p>
            <a:pPr>
              <a:spcAft>
                <a:spcPts val="600"/>
              </a:spcAft>
            </a:pPr>
            <a:r>
              <a:rPr lang="ru-RU" sz="2000" dirty="0">
                <a:solidFill>
                  <a:srgbClr val="002060"/>
                </a:solidFill>
                <a:latin typeface="Arial" pitchFamily="34" charset="0"/>
                <a:cs typeface="Arial" pitchFamily="34" charset="0"/>
              </a:rPr>
              <a:t>Германия  = 315% (+ 3,3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a:t>
            </a:r>
          </a:p>
          <a:p>
            <a:pPr>
              <a:spcAft>
                <a:spcPts val="600"/>
              </a:spcAft>
            </a:pPr>
            <a:r>
              <a:rPr lang="ru-RU" sz="2000" b="1" dirty="0">
                <a:solidFill>
                  <a:srgbClr val="002060"/>
                </a:solidFill>
                <a:latin typeface="Arial" pitchFamily="34" charset="0"/>
                <a:cs typeface="Arial" pitchFamily="34" charset="0"/>
              </a:rPr>
              <a:t>Мир = 510% (+ </a:t>
            </a:r>
            <a:r>
              <a:rPr lang="en-US" sz="2000" b="1" dirty="0">
                <a:solidFill>
                  <a:srgbClr val="002060"/>
                </a:solidFill>
                <a:latin typeface="Arial" pitchFamily="34" charset="0"/>
                <a:cs typeface="Arial" pitchFamily="34" charset="0"/>
              </a:rPr>
              <a:t>$</a:t>
            </a:r>
            <a:r>
              <a:rPr lang="ru-RU" sz="2000" b="1" dirty="0">
                <a:solidFill>
                  <a:srgbClr val="002060"/>
                </a:solidFill>
                <a:latin typeface="Arial" pitchFamily="34" charset="0"/>
                <a:cs typeface="Arial" pitchFamily="34" charset="0"/>
              </a:rPr>
              <a:t>117 </a:t>
            </a:r>
            <a:r>
              <a:rPr lang="ru-RU" sz="2000" b="1" dirty="0" err="1">
                <a:solidFill>
                  <a:srgbClr val="002060"/>
                </a:solidFill>
                <a:latin typeface="Arial" pitchFamily="34" charset="0"/>
                <a:cs typeface="Arial" pitchFamily="34" charset="0"/>
              </a:rPr>
              <a:t>трлн</a:t>
            </a:r>
            <a:r>
              <a:rPr lang="ru-RU" sz="2000" b="1" dirty="0">
                <a:solidFill>
                  <a:srgbClr val="002060"/>
                </a:solidFill>
                <a:latin typeface="Arial" pitchFamily="34" charset="0"/>
                <a:cs typeface="Arial" pitchFamily="34" charset="0"/>
              </a:rPr>
              <a:t>)</a:t>
            </a:r>
          </a:p>
          <a:p>
            <a:pPr>
              <a:spcAft>
                <a:spcPts val="6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28799" y="6453336"/>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МВФ, ВБ</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6" name="Номер слайда 5"/>
          <p:cNvSpPr>
            <a:spLocks noGrp="1"/>
          </p:cNvSpPr>
          <p:nvPr>
            <p:ph type="sldNum" sz="quarter" idx="12"/>
          </p:nvPr>
        </p:nvSpPr>
        <p:spPr>
          <a:xfrm>
            <a:off x="9080862" y="6453336"/>
            <a:ext cx="2743200" cy="365125"/>
          </a:xfrm>
        </p:spPr>
        <p:txBody>
          <a:bodyPr/>
          <a:lstStyle/>
          <a:p>
            <a:fld id="{9BD01F72-E690-40BC-872B-0C7B51570B04}" type="slidenum">
              <a:rPr lang="ru-RU" sz="1400" smtClean="0"/>
              <a:t>6</a:t>
            </a:fld>
            <a:endParaRPr lang="ru-RU" sz="1400" dirty="0"/>
          </a:p>
        </p:txBody>
      </p:sp>
    </p:spTree>
    <p:extLst>
      <p:ext uri="{BB962C8B-B14F-4D97-AF65-F5344CB8AC3E}">
        <p14:creationId xmlns:p14="http://schemas.microsoft.com/office/powerpoint/2010/main" val="280065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1604" y="224644"/>
            <a:ext cx="10089765" cy="455104"/>
          </a:xfrm>
        </p:spPr>
        <p:txBody>
          <a:bodyPr/>
          <a:lstStyle/>
          <a:p>
            <a:r>
              <a:rPr lang="ru-RU" sz="2200" b="1" dirty="0">
                <a:solidFill>
                  <a:srgbClr val="9E002D"/>
                </a:solidFill>
                <a:latin typeface="Arial" pitchFamily="34" charset="0"/>
                <a:cs typeface="Arial" pitchFamily="34" charset="0"/>
                <a:sym typeface="Lato" charset="0"/>
              </a:rPr>
              <a:t>Качество экономик ведущих стран мира </a:t>
            </a:r>
            <a:r>
              <a:rPr lang="ru-RU" sz="2200" dirty="0">
                <a:solidFill>
                  <a:srgbClr val="002060"/>
                </a:solidFill>
                <a:latin typeface="Arial" pitchFamily="34" charset="0"/>
                <a:cs typeface="Arial" pitchFamily="34" charset="0"/>
                <a:sym typeface="Lato" charset="0"/>
              </a:rPr>
              <a:t>(2021 год) </a:t>
            </a:r>
            <a:endParaRPr lang="ru-RU" sz="2200" b="1" dirty="0">
              <a:latin typeface="Arial" pitchFamily="34" charset="0"/>
              <a:cs typeface="Arial" pitchFamily="34" charset="0"/>
            </a:endParaRPr>
          </a:p>
        </p:txBody>
      </p:sp>
      <p:sp>
        <p:nvSpPr>
          <p:cNvPr id="3" name="Содержимое 2"/>
          <p:cNvSpPr>
            <a:spLocks noGrp="1"/>
          </p:cNvSpPr>
          <p:nvPr>
            <p:ph idx="1"/>
          </p:nvPr>
        </p:nvSpPr>
        <p:spPr>
          <a:xfrm>
            <a:off x="407368" y="836712"/>
            <a:ext cx="8259663" cy="5572797"/>
          </a:xfrm>
        </p:spPr>
        <p:txBody>
          <a:bodyPr>
            <a:normAutofit fontScale="92500" lnSpcReduction="20000"/>
          </a:bodyPr>
          <a:lstStyle/>
          <a:p>
            <a:pPr>
              <a:spcAft>
                <a:spcPts val="600"/>
              </a:spcAft>
            </a:pPr>
            <a:r>
              <a:rPr lang="ru-RU" sz="2000" b="1" dirty="0">
                <a:solidFill>
                  <a:srgbClr val="002060"/>
                </a:solidFill>
                <a:latin typeface="Arial" pitchFamily="34" charset="0"/>
                <a:cs typeface="Arial" pitchFamily="34" charset="0"/>
              </a:rPr>
              <a:t>ВВП по ППС на душу населения</a:t>
            </a:r>
            <a:r>
              <a:rPr lang="ru-RU" sz="2000" dirty="0">
                <a:solidFill>
                  <a:srgbClr val="002060"/>
                </a:solidFill>
                <a:latin typeface="Arial" pitchFamily="34" charset="0"/>
                <a:cs typeface="Arial" pitchFamily="34" charset="0"/>
              </a:rPr>
              <a:t>:</a:t>
            </a:r>
          </a:p>
          <a:p>
            <a:pPr>
              <a:spcAft>
                <a:spcPts val="600"/>
              </a:spcAft>
            </a:pPr>
            <a:r>
              <a:rPr lang="ru-RU" sz="2000" b="1" dirty="0">
                <a:solidFill>
                  <a:srgbClr val="9E002D"/>
                </a:solidFill>
                <a:latin typeface="Arial" pitchFamily="34" charset="0"/>
                <a:cs typeface="Arial" pitchFamily="34" charset="0"/>
              </a:rPr>
              <a:t>Ирландия = </a:t>
            </a:r>
            <a:r>
              <a:rPr lang="ru-RU" sz="2000" b="1" dirty="0">
                <a:solidFill>
                  <a:srgbClr val="002060"/>
                </a:solidFill>
                <a:latin typeface="Arial" pitchFamily="34" charset="0"/>
                <a:cs typeface="Arial" pitchFamily="34" charset="0"/>
              </a:rPr>
              <a:t> </a:t>
            </a:r>
            <a:r>
              <a:rPr lang="en-US" sz="2000" b="1" dirty="0">
                <a:solidFill>
                  <a:srgbClr val="9E002D"/>
                </a:solidFill>
                <a:latin typeface="Arial" pitchFamily="34" charset="0"/>
                <a:cs typeface="Arial" pitchFamily="34" charset="0"/>
              </a:rPr>
              <a:t>$</a:t>
            </a:r>
            <a:r>
              <a:rPr lang="ru-RU" sz="2000" b="1" dirty="0">
                <a:solidFill>
                  <a:srgbClr val="9E002D"/>
                </a:solidFill>
                <a:latin typeface="Arial" pitchFamily="34" charset="0"/>
                <a:cs typeface="Arial" pitchFamily="34" charset="0"/>
              </a:rPr>
              <a:t>111,4 тыс.  </a:t>
            </a:r>
          </a:p>
          <a:p>
            <a:pPr>
              <a:spcAft>
                <a:spcPts val="600"/>
              </a:spcAft>
            </a:pPr>
            <a:r>
              <a:rPr lang="ru-RU" sz="2000" b="1" dirty="0">
                <a:solidFill>
                  <a:srgbClr val="002060"/>
                </a:solidFill>
                <a:latin typeface="Arial" pitchFamily="34" charset="0"/>
                <a:cs typeface="Arial" pitchFamily="34" charset="0"/>
              </a:rPr>
              <a:t>США = </a:t>
            </a:r>
            <a:r>
              <a:rPr lang="en-US" sz="2000" b="1" dirty="0">
                <a:solidFill>
                  <a:srgbClr val="002060"/>
                </a:solidFill>
                <a:latin typeface="Arial" pitchFamily="34" charset="0"/>
                <a:cs typeface="Arial" pitchFamily="34" charset="0"/>
              </a:rPr>
              <a:t>$</a:t>
            </a:r>
            <a:r>
              <a:rPr lang="ru-RU" sz="2000" b="1" dirty="0">
                <a:solidFill>
                  <a:srgbClr val="002060"/>
                </a:solidFill>
                <a:latin typeface="Arial" pitchFamily="34" charset="0"/>
                <a:cs typeface="Arial" pitchFamily="34" charset="0"/>
              </a:rPr>
              <a:t>69,4 тыс. </a:t>
            </a:r>
          </a:p>
          <a:p>
            <a:pPr>
              <a:spcAft>
                <a:spcPts val="600"/>
              </a:spcAft>
            </a:pPr>
            <a:r>
              <a:rPr lang="ru-RU" sz="2000" dirty="0">
                <a:solidFill>
                  <a:srgbClr val="002060"/>
                </a:solidFill>
                <a:latin typeface="Arial" pitchFamily="34" charset="0"/>
                <a:cs typeface="Arial" pitchFamily="34" charset="0"/>
              </a:rPr>
              <a:t>Германия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58,2 тыс. </a:t>
            </a:r>
          </a:p>
          <a:p>
            <a:pPr>
              <a:spcAft>
                <a:spcPts val="600"/>
              </a:spcAft>
            </a:pPr>
            <a:r>
              <a:rPr lang="ru-RU" sz="2000" dirty="0">
                <a:solidFill>
                  <a:srgbClr val="002060"/>
                </a:solidFill>
                <a:latin typeface="Arial" pitchFamily="34" charset="0"/>
                <a:cs typeface="Arial" pitchFamily="34" charset="0"/>
              </a:rPr>
              <a:t>Канада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53,1 тыс. </a:t>
            </a:r>
          </a:p>
          <a:p>
            <a:pPr algn="just">
              <a:spcAft>
                <a:spcPts val="600"/>
              </a:spcAft>
            </a:pPr>
            <a:r>
              <a:rPr lang="ru-RU" sz="2000" dirty="0">
                <a:solidFill>
                  <a:srgbClr val="002060"/>
                </a:solidFill>
                <a:latin typeface="Arial" pitchFamily="34" charset="0"/>
                <a:cs typeface="Arial" pitchFamily="34" charset="0"/>
              </a:rPr>
              <a:t>Франция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50,9 тыс.</a:t>
            </a:r>
          </a:p>
          <a:p>
            <a:pPr algn="just">
              <a:spcAft>
                <a:spcPts val="600"/>
              </a:spcAft>
            </a:pPr>
            <a:r>
              <a:rPr lang="ru-RU" sz="2000" dirty="0">
                <a:solidFill>
                  <a:srgbClr val="002060"/>
                </a:solidFill>
                <a:latin typeface="Arial" pitchFamily="34" charset="0"/>
                <a:cs typeface="Arial" pitchFamily="34" charset="0"/>
              </a:rPr>
              <a:t>Южная Корея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48,3 тыс.</a:t>
            </a:r>
          </a:p>
          <a:p>
            <a:pPr algn="just">
              <a:spcAft>
                <a:spcPts val="600"/>
              </a:spcAft>
            </a:pPr>
            <a:r>
              <a:rPr lang="ru-RU" sz="2000" dirty="0">
                <a:solidFill>
                  <a:srgbClr val="002060"/>
                </a:solidFill>
                <a:latin typeface="Arial" pitchFamily="34" charset="0"/>
                <a:cs typeface="Arial" pitchFamily="34" charset="0"/>
              </a:rPr>
              <a:t>Италия = </a:t>
            </a:r>
            <a:r>
              <a:rPr lang="en-US" sz="2000" dirty="0">
                <a:solidFill>
                  <a:srgbClr val="002060"/>
                </a:solidFill>
                <a:latin typeface="Arial" pitchFamily="34" charset="0"/>
                <a:cs typeface="Arial" pitchFamily="34" charset="0"/>
              </a:rPr>
              <a:t>$</a:t>
            </a:r>
            <a:r>
              <a:rPr lang="ru-RU" sz="2000" dirty="0">
                <a:solidFill>
                  <a:srgbClr val="002060"/>
                </a:solidFill>
                <a:latin typeface="Arial" pitchFamily="34" charset="0"/>
                <a:cs typeface="Arial" pitchFamily="34" charset="0"/>
              </a:rPr>
              <a:t>45,3 тыс.</a:t>
            </a:r>
          </a:p>
          <a:p>
            <a:pPr algn="just">
              <a:spcAft>
                <a:spcPts val="600"/>
              </a:spcAft>
            </a:pPr>
            <a:r>
              <a:rPr lang="ru-RU" sz="2000" dirty="0">
                <a:solidFill>
                  <a:srgbClr val="002060"/>
                </a:solidFill>
                <a:latin typeface="Arial" pitchFamily="34" charset="0"/>
                <a:cs typeface="Arial" pitchFamily="34" charset="0"/>
              </a:rPr>
              <a:t>Польша = </a:t>
            </a:r>
            <a:r>
              <a:rPr lang="en-US" sz="2000" dirty="0">
                <a:solidFill>
                  <a:srgbClr val="002060"/>
                </a:solidFill>
                <a:latin typeface="Arial" pitchFamily="34" charset="0"/>
                <a:cs typeface="Arial" pitchFamily="34" charset="0"/>
              </a:rPr>
              <a:t>$34</a:t>
            </a:r>
            <a:r>
              <a:rPr lang="ru-RU" sz="2000" dirty="0">
                <a:solidFill>
                  <a:srgbClr val="002060"/>
                </a:solidFill>
                <a:latin typeface="Arial" pitchFamily="34" charset="0"/>
                <a:cs typeface="Arial" pitchFamily="34" charset="0"/>
              </a:rPr>
              <a:t>,2 тыс.</a:t>
            </a:r>
          </a:p>
          <a:p>
            <a:pPr algn="just">
              <a:spcAft>
                <a:spcPts val="600"/>
              </a:spcAft>
            </a:pPr>
            <a:r>
              <a:rPr lang="ru-RU" sz="2000" dirty="0">
                <a:solidFill>
                  <a:srgbClr val="002060"/>
                </a:solidFill>
                <a:latin typeface="Arial" pitchFamily="34" charset="0"/>
                <a:cs typeface="Arial" pitchFamily="34" charset="0"/>
              </a:rPr>
              <a:t>Турция = </a:t>
            </a:r>
            <a:r>
              <a:rPr lang="en-US" sz="2000" dirty="0">
                <a:solidFill>
                  <a:srgbClr val="002060"/>
                </a:solidFill>
                <a:latin typeface="Arial" pitchFamily="34" charset="0"/>
                <a:cs typeface="Arial" pitchFamily="34" charset="0"/>
              </a:rPr>
              <a:t>$34</a:t>
            </a:r>
            <a:r>
              <a:rPr lang="ru-RU" sz="2000" dirty="0">
                <a:solidFill>
                  <a:srgbClr val="002060"/>
                </a:solidFill>
                <a:latin typeface="Arial" pitchFamily="34" charset="0"/>
                <a:cs typeface="Arial" pitchFamily="34" charset="0"/>
              </a:rPr>
              <a:t>,0 тыс.</a:t>
            </a:r>
          </a:p>
          <a:p>
            <a:pPr algn="just">
              <a:spcAft>
                <a:spcPts val="600"/>
              </a:spcAft>
            </a:pPr>
            <a:r>
              <a:rPr lang="ru-RU" sz="2000" b="1" dirty="0">
                <a:solidFill>
                  <a:srgbClr val="9E002D"/>
                </a:solidFill>
                <a:latin typeface="Arial" pitchFamily="34" charset="0"/>
                <a:cs typeface="Arial" pitchFamily="34" charset="0"/>
              </a:rPr>
              <a:t>Россия = </a:t>
            </a:r>
            <a:r>
              <a:rPr lang="en-US" sz="2000" b="1" dirty="0">
                <a:solidFill>
                  <a:srgbClr val="9E002D"/>
                </a:solidFill>
                <a:latin typeface="Arial" pitchFamily="34" charset="0"/>
                <a:cs typeface="Arial" pitchFamily="34" charset="0"/>
              </a:rPr>
              <a:t>$</a:t>
            </a:r>
            <a:r>
              <a:rPr lang="ru-RU" sz="2000" b="1" dirty="0">
                <a:solidFill>
                  <a:srgbClr val="9E002D"/>
                </a:solidFill>
                <a:latin typeface="Arial" pitchFamily="34" charset="0"/>
                <a:cs typeface="Arial" pitchFamily="34" charset="0"/>
              </a:rPr>
              <a:t>30,4 тыс.</a:t>
            </a:r>
            <a:r>
              <a:rPr lang="ru-RU" sz="2000" dirty="0">
                <a:solidFill>
                  <a:srgbClr val="9E002D"/>
                </a:solidFill>
                <a:latin typeface="Arial" pitchFamily="34" charset="0"/>
                <a:cs typeface="Arial" pitchFamily="34" charset="0"/>
              </a:rPr>
              <a:t> - 51 место в мире</a:t>
            </a:r>
          </a:p>
          <a:p>
            <a:pPr algn="just">
              <a:spcAft>
                <a:spcPts val="600"/>
              </a:spcAft>
            </a:pPr>
            <a:r>
              <a:rPr lang="ru-RU" sz="2000" b="1" dirty="0">
                <a:solidFill>
                  <a:srgbClr val="002060"/>
                </a:solidFill>
                <a:latin typeface="Arial" pitchFamily="34" charset="0"/>
                <a:cs typeface="Arial" pitchFamily="34" charset="0"/>
              </a:rPr>
              <a:t>Китай = </a:t>
            </a:r>
            <a:r>
              <a:rPr lang="en-US" sz="2000" b="1" dirty="0">
                <a:solidFill>
                  <a:srgbClr val="002060"/>
                </a:solidFill>
                <a:latin typeface="Arial" pitchFamily="34" charset="0"/>
                <a:cs typeface="Arial" pitchFamily="34" charset="0"/>
              </a:rPr>
              <a:t>$</a:t>
            </a:r>
            <a:r>
              <a:rPr lang="ru-RU" sz="2000" b="1" dirty="0">
                <a:solidFill>
                  <a:srgbClr val="002060"/>
                </a:solidFill>
                <a:latin typeface="Arial" pitchFamily="34" charset="0"/>
                <a:cs typeface="Arial" pitchFamily="34" charset="0"/>
              </a:rPr>
              <a:t>19,1 тыс. </a:t>
            </a:r>
          </a:p>
          <a:p>
            <a:pPr algn="just">
              <a:spcAft>
                <a:spcPts val="600"/>
              </a:spcAft>
            </a:pPr>
            <a:r>
              <a:rPr lang="ru-RU" sz="2000" b="1" dirty="0">
                <a:solidFill>
                  <a:srgbClr val="9E002D"/>
                </a:solidFill>
                <a:latin typeface="Arial" pitchFamily="34" charset="0"/>
                <a:cs typeface="Arial" pitchFamily="34" charset="0"/>
              </a:rPr>
              <a:t>Мир = </a:t>
            </a:r>
            <a:r>
              <a:rPr lang="en-US" sz="2000" b="1" dirty="0">
                <a:solidFill>
                  <a:srgbClr val="9E002D"/>
                </a:solidFill>
                <a:latin typeface="Arial" pitchFamily="34" charset="0"/>
                <a:cs typeface="Arial" pitchFamily="34" charset="0"/>
              </a:rPr>
              <a:t>$</a:t>
            </a:r>
            <a:r>
              <a:rPr lang="ru-RU" sz="2000" b="1" dirty="0">
                <a:solidFill>
                  <a:srgbClr val="9E002D"/>
                </a:solidFill>
                <a:latin typeface="Arial" pitchFamily="34" charset="0"/>
                <a:cs typeface="Arial" pitchFamily="34" charset="0"/>
              </a:rPr>
              <a:t>19 тыс. </a:t>
            </a:r>
            <a:r>
              <a:rPr lang="ru-RU" sz="2000" dirty="0">
                <a:solidFill>
                  <a:srgbClr val="9E002D"/>
                </a:solidFill>
                <a:latin typeface="Arial" pitchFamily="34" charset="0"/>
                <a:cs typeface="Arial" pitchFamily="34" charset="0"/>
              </a:rPr>
              <a:t>(оценка)</a:t>
            </a:r>
          </a:p>
          <a:p>
            <a:pPr algn="just">
              <a:spcAft>
                <a:spcPts val="1200"/>
              </a:spcAft>
            </a:pPr>
            <a:endParaRPr lang="ru-RU" sz="2200" dirty="0">
              <a:solidFill>
                <a:srgbClr val="002060"/>
              </a:solidFill>
              <a:latin typeface="Arial" pitchFamily="34" charset="0"/>
              <a:cs typeface="Arial" pitchFamily="34" charset="0"/>
            </a:endParaRPr>
          </a:p>
          <a:p>
            <a:pPr algn="just">
              <a:spcAft>
                <a:spcPts val="1200"/>
              </a:spcAft>
            </a:pPr>
            <a:endParaRPr lang="ru-RU" sz="2200" dirty="0">
              <a:solidFill>
                <a:srgbClr val="002060"/>
              </a:solidFill>
              <a:latin typeface="Arial" pitchFamily="34" charset="0"/>
              <a:cs typeface="Arial" pitchFamily="34" charset="0"/>
            </a:endParaRPr>
          </a:p>
          <a:p>
            <a:pPr algn="l"/>
            <a:endParaRPr lang="ru-RU" sz="2200" dirty="0">
              <a:solidFill>
                <a:srgbClr val="002060"/>
              </a:solidFill>
            </a:endParaRPr>
          </a:p>
          <a:p>
            <a:pPr algn="l"/>
            <a:endParaRPr lang="ru-RU" sz="2200" dirty="0">
              <a:solidFill>
                <a:srgbClr val="002060"/>
              </a:solidFill>
            </a:endParaRPr>
          </a:p>
          <a:p>
            <a:pPr algn="l"/>
            <a:endParaRPr lang="ru-RU" dirty="0"/>
          </a:p>
        </p:txBody>
      </p:sp>
      <p:sp>
        <p:nvSpPr>
          <p:cNvPr id="5" name="TextBox 15"/>
          <p:cNvSpPr txBox="1">
            <a:spLocks noChangeArrowheads="1"/>
          </p:cNvSpPr>
          <p:nvPr/>
        </p:nvSpPr>
        <p:spPr bwMode="auto">
          <a:xfrm>
            <a:off x="28799" y="6489340"/>
            <a:ext cx="2413323" cy="266700"/>
          </a:xfrm>
          <a:prstGeom prst="rect">
            <a:avLst/>
          </a:prstGeom>
          <a:noFill/>
          <a:ln w="9525">
            <a:noFill/>
            <a:miter lim="800000"/>
            <a:headEnd/>
            <a:tailEnd/>
          </a:ln>
        </p:spPr>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pitchFamily="34" charset="0"/>
                <a:ea typeface="ＭＳ Ｐゴシック" charset="0"/>
                <a:cs typeface="Arial" pitchFamily="34" charset="0"/>
                <a:sym typeface="Gill Sans" charset="0"/>
              </a:rPr>
              <a:t>Источник:</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МВФ, ВБ</a:t>
            </a:r>
            <a:r>
              <a:rPr lang="en-US" sz="1200" dirty="0">
                <a:solidFill>
                  <a:srgbClr val="000000"/>
                </a:solidFill>
                <a:latin typeface="Arial" pitchFamily="34" charset="0"/>
                <a:ea typeface="ＭＳ Ｐゴシック" charset="0"/>
                <a:cs typeface="Arial" pitchFamily="34" charset="0"/>
                <a:sym typeface="Gill Sans" charset="0"/>
              </a:rPr>
              <a:t> </a:t>
            </a:r>
            <a:r>
              <a:rPr lang="ru-RU" sz="1200" dirty="0">
                <a:solidFill>
                  <a:srgbClr val="000000"/>
                </a:solidFill>
                <a:latin typeface="Arial" pitchFamily="34" charset="0"/>
                <a:ea typeface="ＭＳ Ｐゴシック" charset="0"/>
                <a:cs typeface="Arial" pitchFamily="34" charset="0"/>
                <a:sym typeface="Gill Sans" charset="0"/>
              </a:rPr>
              <a:t>   </a:t>
            </a:r>
          </a:p>
        </p:txBody>
      </p:sp>
      <p:sp>
        <p:nvSpPr>
          <p:cNvPr id="6" name="Номер слайда 5"/>
          <p:cNvSpPr>
            <a:spLocks noGrp="1"/>
          </p:cNvSpPr>
          <p:nvPr>
            <p:ph type="sldNum" sz="quarter" idx="12"/>
          </p:nvPr>
        </p:nvSpPr>
        <p:spPr>
          <a:xfrm>
            <a:off x="9163419" y="6390915"/>
            <a:ext cx="2743200" cy="365125"/>
          </a:xfrm>
        </p:spPr>
        <p:txBody>
          <a:bodyPr/>
          <a:lstStyle/>
          <a:p>
            <a:fld id="{9BD01F72-E690-40BC-872B-0C7B51570B04}" type="slidenum">
              <a:rPr lang="ru-RU" sz="1400" smtClean="0"/>
              <a:t>7</a:t>
            </a:fld>
            <a:endParaRPr lang="ru-RU" sz="1400" dirty="0"/>
          </a:p>
        </p:txBody>
      </p:sp>
    </p:spTree>
    <p:extLst>
      <p:ext uri="{BB962C8B-B14F-4D97-AF65-F5344CB8AC3E}">
        <p14:creationId xmlns:p14="http://schemas.microsoft.com/office/powerpoint/2010/main" val="2233191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1590660" y="440668"/>
            <a:ext cx="10482004" cy="359072"/>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defTabSz="412750" fontAlgn="base" hangingPunct="0">
              <a:spcBef>
                <a:spcPct val="0"/>
              </a:spcBef>
              <a:spcAft>
                <a:spcPct val="0"/>
              </a:spcAft>
              <a:defRPr/>
            </a:pPr>
            <a:r>
              <a:rPr lang="ru-RU" sz="2200" b="1" dirty="0">
                <a:solidFill>
                  <a:srgbClr val="9E002D"/>
                </a:solidFill>
                <a:latin typeface="Arial"/>
                <a:ea typeface="ＭＳ Ｐゴシック"/>
              </a:rPr>
              <a:t>Россия: итоги 2022 / прогноз 2023</a:t>
            </a:r>
            <a:r>
              <a:rPr lang="ru-RU" sz="2200" b="1" dirty="0">
                <a:solidFill>
                  <a:srgbClr val="9E002D"/>
                </a:solidFill>
                <a:latin typeface="Arial"/>
                <a:ea typeface="ＭＳ Ｐゴシック"/>
                <a:sym typeface="Gill Sans" charset="0"/>
              </a:rPr>
              <a:t>  </a:t>
            </a:r>
            <a:endParaRPr sz="2200" dirty="0">
              <a:solidFill>
                <a:srgbClr val="000000"/>
              </a:solidFill>
              <a:latin typeface="Gill Sans"/>
              <a:ea typeface="ＭＳ Ｐゴシック"/>
              <a:sym typeface="Gill Sans" charset="0"/>
            </a:endParaRPr>
          </a:p>
        </p:txBody>
      </p:sp>
      <p:sp>
        <p:nvSpPr>
          <p:cNvPr id="81" name="CustomShape 2"/>
          <p:cNvSpPr/>
          <p:nvPr/>
        </p:nvSpPr>
        <p:spPr>
          <a:xfrm>
            <a:off x="443372" y="980728"/>
            <a:ext cx="9945377" cy="4519389"/>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spcAft>
                <a:spcPts val="900"/>
              </a:spcAft>
              <a:buFont typeface="Arial" pitchFamily="34" charset="0"/>
              <a:buChar char="•"/>
              <a:defRPr/>
            </a:pPr>
            <a:r>
              <a:rPr lang="ru-RU" sz="2000" dirty="0">
                <a:solidFill>
                  <a:srgbClr val="002060"/>
                </a:solidFill>
                <a:latin typeface="Arial" pitchFamily="34" charset="0"/>
                <a:ea typeface="ＭＳ Ｐゴシック"/>
                <a:cs typeface="Arial" pitchFamily="34" charset="0"/>
                <a:sym typeface="Gill Sans" charset="0"/>
              </a:rPr>
              <a:t> ВВП номинальный </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 руб. = </a:t>
            </a:r>
            <a:r>
              <a:rPr lang="ru-RU" sz="2000" b="1" dirty="0">
                <a:solidFill>
                  <a:srgbClr val="002060"/>
                </a:solidFill>
                <a:latin typeface="Arial" pitchFamily="34" charset="0"/>
                <a:ea typeface="ＭＳ Ｐゴシック"/>
                <a:cs typeface="Arial" pitchFamily="34" charset="0"/>
                <a:sym typeface="Gill Sans" charset="0"/>
              </a:rPr>
              <a:t>151,5 </a:t>
            </a:r>
            <a:r>
              <a:rPr lang="ru-RU" sz="2000" dirty="0">
                <a:solidFill>
                  <a:srgbClr val="002060"/>
                </a:solidFill>
                <a:latin typeface="Arial" pitchFamily="34" charset="0"/>
                <a:ea typeface="ＭＳ Ｐゴシック"/>
                <a:cs typeface="Arial" pitchFamily="34" charset="0"/>
                <a:sym typeface="Gill Sans" charset="0"/>
              </a:rPr>
              <a:t>/ 165</a:t>
            </a:r>
          </a:p>
          <a:p>
            <a:pPr defTabSz="412750" fontAlgn="base" hangingPunct="0">
              <a:spcBef>
                <a:spcPct val="0"/>
              </a:spcBef>
              <a:spcAft>
                <a:spcPts val="900"/>
              </a:spcAft>
              <a:buFont typeface="Arial" pitchFamily="34" charset="0"/>
              <a:buChar char="•"/>
              <a:defRPr/>
            </a:pPr>
            <a:r>
              <a:rPr lang="ru-RU" sz="2000" dirty="0">
                <a:solidFill>
                  <a:srgbClr val="002060"/>
                </a:solidFill>
                <a:latin typeface="Arial" pitchFamily="34" charset="0"/>
                <a:ea typeface="ＭＳ Ｐゴシック"/>
                <a:cs typeface="Arial" pitchFamily="34" charset="0"/>
              </a:rPr>
              <a:t> реальный</a:t>
            </a:r>
            <a:r>
              <a:rPr lang="ru-RU" sz="2000" dirty="0">
                <a:solidFill>
                  <a:srgbClr val="002060"/>
                </a:solidFill>
                <a:latin typeface="Arial" pitchFamily="34" charset="0"/>
                <a:ea typeface="ＭＳ Ｐゴシック"/>
                <a:cs typeface="Arial" pitchFamily="34" charset="0"/>
                <a:sym typeface="Gill Sans" charset="0"/>
              </a:rPr>
              <a:t> рост ВВП, % = </a:t>
            </a:r>
            <a:r>
              <a:rPr lang="ru-RU" sz="2000" b="1" dirty="0">
                <a:solidFill>
                  <a:srgbClr val="002060"/>
                </a:solidFill>
                <a:latin typeface="Arial" pitchFamily="34" charset="0"/>
                <a:ea typeface="ＭＳ Ｐゴシック"/>
                <a:cs typeface="Arial" pitchFamily="34" charset="0"/>
                <a:sym typeface="Gill Sans" charset="0"/>
              </a:rPr>
              <a:t>-2,1 </a:t>
            </a:r>
            <a:r>
              <a:rPr lang="ru-RU" sz="2000" dirty="0">
                <a:solidFill>
                  <a:srgbClr val="002060"/>
                </a:solidFill>
                <a:latin typeface="Arial" pitchFamily="34" charset="0"/>
                <a:ea typeface="ＭＳ Ｐゴシック"/>
                <a:cs typeface="Arial" pitchFamily="34" charset="0"/>
                <a:sym typeface="Gill Sans" charset="0"/>
              </a:rPr>
              <a:t>/ 0</a:t>
            </a:r>
          </a:p>
          <a:p>
            <a:pPr>
              <a:spcAft>
                <a:spcPts val="900"/>
              </a:spcAft>
              <a:buFont typeface="Arial"/>
              <a:buChar char="•"/>
              <a:defRPr/>
            </a:pPr>
            <a:r>
              <a:rPr lang="ru-RU" sz="2000" dirty="0">
                <a:solidFill>
                  <a:srgbClr val="002060"/>
                </a:solidFill>
                <a:latin typeface="Arial" pitchFamily="34" charset="0"/>
                <a:cs typeface="Arial" pitchFamily="34" charset="0"/>
              </a:rPr>
              <a:t> годовая инфляция (ИПЦ), % = </a:t>
            </a:r>
            <a:r>
              <a:rPr lang="ru-RU" sz="2000" b="1" dirty="0">
                <a:solidFill>
                  <a:srgbClr val="002060"/>
                </a:solidFill>
                <a:latin typeface="Arial" pitchFamily="34" charset="0"/>
                <a:cs typeface="Arial" pitchFamily="34" charset="0"/>
              </a:rPr>
              <a:t>12</a:t>
            </a:r>
            <a:r>
              <a:rPr lang="ru-RU" sz="2000" dirty="0">
                <a:solidFill>
                  <a:srgbClr val="002060"/>
                </a:solidFill>
                <a:latin typeface="Arial" pitchFamily="34" charset="0"/>
                <a:cs typeface="Arial" pitchFamily="34" charset="0"/>
              </a:rPr>
              <a:t> / 6</a:t>
            </a:r>
          </a:p>
          <a:p>
            <a:pPr>
              <a:spcAft>
                <a:spcPts val="900"/>
              </a:spcAft>
              <a:buFont typeface="Arial"/>
              <a:buChar char="•"/>
              <a:defRPr/>
            </a:pPr>
            <a:r>
              <a:rPr lang="ru-RU" sz="2000" b="1" dirty="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инвестиции в основной капитал, </a:t>
            </a:r>
            <a:r>
              <a:rPr lang="ru-RU" sz="2000" dirty="0" err="1">
                <a:solidFill>
                  <a:srgbClr val="002060"/>
                </a:solidFill>
                <a:latin typeface="Arial" pitchFamily="34" charset="0"/>
                <a:cs typeface="Arial" pitchFamily="34" charset="0"/>
              </a:rPr>
              <a:t>трлн</a:t>
            </a:r>
            <a:r>
              <a:rPr lang="ru-RU" sz="2000" dirty="0">
                <a:solidFill>
                  <a:srgbClr val="002060"/>
                </a:solidFill>
                <a:latin typeface="Arial" pitchFamily="34" charset="0"/>
                <a:cs typeface="Arial" pitchFamily="34" charset="0"/>
              </a:rPr>
              <a:t> руб. = </a:t>
            </a:r>
            <a:r>
              <a:rPr lang="ru-RU" sz="2000" b="1" dirty="0">
                <a:solidFill>
                  <a:srgbClr val="002060"/>
                </a:solidFill>
                <a:latin typeface="Arial" pitchFamily="34" charset="0"/>
                <a:cs typeface="Arial" pitchFamily="34" charset="0"/>
              </a:rPr>
              <a:t>27,9</a:t>
            </a:r>
            <a:r>
              <a:rPr lang="ru-RU" sz="2000" dirty="0">
                <a:solidFill>
                  <a:srgbClr val="002060"/>
                </a:solidFill>
                <a:latin typeface="Arial" pitchFamily="34" charset="0"/>
                <a:cs typeface="Arial" pitchFamily="34" charset="0"/>
              </a:rPr>
              <a:t> / 30</a:t>
            </a:r>
          </a:p>
          <a:p>
            <a:pPr>
              <a:spcAft>
                <a:spcPts val="9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a:t>
            </a:r>
            <a:r>
              <a:rPr lang="ru-RU" sz="2000" dirty="0">
                <a:solidFill>
                  <a:srgbClr val="002060"/>
                </a:solidFill>
                <a:latin typeface="Arial" pitchFamily="34" charset="0"/>
                <a:ea typeface="ＭＳ Ｐゴシック"/>
                <a:cs typeface="Arial" pitchFamily="34" charset="0"/>
              </a:rPr>
              <a:t>реальный рост капиталовложений, % = </a:t>
            </a:r>
            <a:r>
              <a:rPr lang="ru-RU" sz="2000" b="1" dirty="0">
                <a:solidFill>
                  <a:srgbClr val="002060"/>
                </a:solidFill>
                <a:latin typeface="Arial" pitchFamily="34" charset="0"/>
                <a:ea typeface="ＭＳ Ｐゴシック"/>
                <a:cs typeface="Arial" pitchFamily="34" charset="0"/>
              </a:rPr>
              <a:t>+4,6</a:t>
            </a:r>
            <a:r>
              <a:rPr lang="ru-RU" sz="2000" dirty="0">
                <a:solidFill>
                  <a:srgbClr val="002060"/>
                </a:solidFill>
                <a:latin typeface="Arial" pitchFamily="34" charset="0"/>
                <a:ea typeface="ＭＳ Ｐゴシック"/>
                <a:cs typeface="Arial" pitchFamily="34" charset="0"/>
              </a:rPr>
              <a:t> / +0,5</a:t>
            </a:r>
            <a:endParaRPr sz="2000" dirty="0">
              <a:solidFill>
                <a:srgbClr val="000000"/>
              </a:solidFill>
              <a:latin typeface="Arial" pitchFamily="34" charset="0"/>
              <a:ea typeface="ＭＳ Ｐゴシック"/>
              <a:cs typeface="Arial" pitchFamily="34" charset="0"/>
              <a:sym typeface="Gill Sans" charset="0"/>
            </a:endParaRP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денежная масса (М2), </a:t>
            </a:r>
            <a:r>
              <a:rPr lang="ru-RU" sz="2000" dirty="0" err="1">
                <a:solidFill>
                  <a:srgbClr val="002060"/>
                </a:solidFill>
                <a:latin typeface="Arial" pitchFamily="34" charset="0"/>
                <a:ea typeface="ＭＳ Ｐゴシック"/>
                <a:cs typeface="Arial" pitchFamily="34" charset="0"/>
                <a:sym typeface="Gill Sans" charset="0"/>
              </a:rPr>
              <a:t>трлн</a:t>
            </a:r>
            <a:r>
              <a:rPr lang="ru-RU" sz="2000" dirty="0">
                <a:solidFill>
                  <a:srgbClr val="002060"/>
                </a:solidFill>
                <a:latin typeface="Arial" pitchFamily="34" charset="0"/>
                <a:ea typeface="ＭＳ Ｐゴシック"/>
                <a:cs typeface="Arial" pitchFamily="34" charset="0"/>
                <a:sym typeface="Gill Sans" charset="0"/>
              </a:rPr>
              <a:t> руб. = </a:t>
            </a:r>
            <a:r>
              <a:rPr lang="ru-RU" sz="2000" b="1" dirty="0">
                <a:solidFill>
                  <a:srgbClr val="002060"/>
                </a:solidFill>
                <a:latin typeface="Arial" pitchFamily="34" charset="0"/>
                <a:ea typeface="ＭＳ Ｐゴシック"/>
                <a:cs typeface="Arial" pitchFamily="34" charset="0"/>
                <a:sym typeface="Gill Sans" charset="0"/>
              </a:rPr>
              <a:t>82,4</a:t>
            </a:r>
            <a:r>
              <a:rPr lang="ru-RU" sz="2000" dirty="0">
                <a:solidFill>
                  <a:srgbClr val="002060"/>
                </a:solidFill>
                <a:latin typeface="Arial" pitchFamily="34" charset="0"/>
                <a:ea typeface="ＭＳ Ｐゴシック"/>
                <a:cs typeface="Arial" pitchFamily="34" charset="0"/>
                <a:sym typeface="Gill Sans" charset="0"/>
              </a:rPr>
              <a:t> (54% ВВП) / 90 (55%)</a:t>
            </a: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rPr>
              <a:t> оборот розничной торговли, % = </a:t>
            </a:r>
            <a:r>
              <a:rPr lang="ru-RU" sz="2000" b="1" dirty="0">
                <a:solidFill>
                  <a:srgbClr val="002060"/>
                </a:solidFill>
                <a:latin typeface="Arial" pitchFamily="34" charset="0"/>
                <a:ea typeface="ＭＳ Ｐゴシック"/>
                <a:cs typeface="Arial" pitchFamily="34" charset="0"/>
              </a:rPr>
              <a:t>-6,7 </a:t>
            </a:r>
            <a:r>
              <a:rPr lang="ru-RU" sz="2000" dirty="0">
                <a:solidFill>
                  <a:srgbClr val="002060"/>
                </a:solidFill>
                <a:latin typeface="Arial" pitchFamily="34" charset="0"/>
                <a:ea typeface="ＭＳ Ｐゴシック"/>
                <a:cs typeface="Arial" pitchFamily="34" charset="0"/>
              </a:rPr>
              <a:t>/ +0,5</a:t>
            </a: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платные услуги населению, % = </a:t>
            </a:r>
            <a:r>
              <a:rPr lang="ru-RU" sz="2000" b="1" dirty="0">
                <a:solidFill>
                  <a:srgbClr val="002060"/>
                </a:solidFill>
                <a:latin typeface="Arial" pitchFamily="34" charset="0"/>
                <a:ea typeface="ＭＳ Ｐゴシック"/>
                <a:cs typeface="Arial" pitchFamily="34" charset="0"/>
                <a:sym typeface="Gill Sans" charset="0"/>
              </a:rPr>
              <a:t>+3,6 </a:t>
            </a:r>
            <a:r>
              <a:rPr lang="ru-RU" sz="2000" dirty="0">
                <a:solidFill>
                  <a:srgbClr val="002060"/>
                </a:solidFill>
                <a:latin typeface="Arial" pitchFamily="34" charset="0"/>
                <a:ea typeface="ＭＳ Ｐゴシック"/>
                <a:cs typeface="Arial" pitchFamily="34" charset="0"/>
                <a:sym typeface="Gill Sans" charset="0"/>
              </a:rPr>
              <a:t>/ +</a:t>
            </a:r>
            <a:r>
              <a:rPr lang="ru-RU" sz="2000" dirty="0">
                <a:solidFill>
                  <a:srgbClr val="002060"/>
                </a:solidFill>
                <a:latin typeface="Arial" pitchFamily="34" charset="0"/>
                <a:ea typeface="ＭＳ Ｐゴシック"/>
                <a:cs typeface="Arial" pitchFamily="34" charset="0"/>
              </a:rPr>
              <a:t>1,0</a:t>
            </a:r>
            <a:r>
              <a:rPr lang="ru-RU" sz="2000" dirty="0">
                <a:solidFill>
                  <a:srgbClr val="002060"/>
                </a:solidFill>
                <a:latin typeface="Arial" pitchFamily="34" charset="0"/>
                <a:ea typeface="ＭＳ Ｐゴシック"/>
                <a:cs typeface="Arial" pitchFamily="34" charset="0"/>
                <a:sym typeface="Gill Sans" charset="0"/>
              </a:rPr>
              <a:t> </a:t>
            </a: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rPr>
              <a:t> реальная заработная </a:t>
            </a:r>
            <a:r>
              <a:rPr lang="ru-RU" sz="2000" dirty="0" err="1">
                <a:solidFill>
                  <a:srgbClr val="002060"/>
                </a:solidFill>
                <a:latin typeface="Arial" pitchFamily="34" charset="0"/>
                <a:ea typeface="ＭＳ Ｐゴシック"/>
                <a:cs typeface="Arial" pitchFamily="34" charset="0"/>
              </a:rPr>
              <a:t>плата,%</a:t>
            </a:r>
            <a:r>
              <a:rPr lang="ru-RU" sz="2000" dirty="0">
                <a:solidFill>
                  <a:srgbClr val="002060"/>
                </a:solidFill>
                <a:latin typeface="Arial" pitchFamily="34" charset="0"/>
                <a:ea typeface="ＭＳ Ｐゴシック"/>
                <a:cs typeface="Arial" pitchFamily="34" charset="0"/>
              </a:rPr>
              <a:t> = </a:t>
            </a:r>
            <a:r>
              <a:rPr lang="ru-RU" sz="2000" b="1" dirty="0">
                <a:solidFill>
                  <a:srgbClr val="002060"/>
                </a:solidFill>
                <a:latin typeface="Arial" pitchFamily="34" charset="0"/>
                <a:ea typeface="ＭＳ Ｐゴシック"/>
                <a:cs typeface="Arial" pitchFamily="34" charset="0"/>
              </a:rPr>
              <a:t>-1,0% </a:t>
            </a:r>
            <a:r>
              <a:rPr lang="ru-RU" sz="2000" dirty="0">
                <a:solidFill>
                  <a:srgbClr val="002060"/>
                </a:solidFill>
                <a:latin typeface="Arial" pitchFamily="34" charset="0"/>
                <a:ea typeface="ＭＳ Ｐゴシック"/>
                <a:cs typeface="Arial" pitchFamily="34" charset="0"/>
              </a:rPr>
              <a:t>/ -0,3</a:t>
            </a: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sym typeface="Gill Sans" charset="0"/>
              </a:rPr>
              <a:t> реальные располагаемые доходы, % = </a:t>
            </a:r>
            <a:r>
              <a:rPr lang="ru-RU" sz="2000" b="1" dirty="0">
                <a:solidFill>
                  <a:srgbClr val="002060"/>
                </a:solidFill>
                <a:latin typeface="Arial" pitchFamily="34" charset="0"/>
                <a:ea typeface="ＭＳ Ｐゴシック"/>
                <a:cs typeface="Arial" pitchFamily="34" charset="0"/>
                <a:sym typeface="Gill Sans" charset="0"/>
              </a:rPr>
              <a:t>-1,0 </a:t>
            </a:r>
            <a:r>
              <a:rPr lang="ru-RU" sz="2000" dirty="0">
                <a:solidFill>
                  <a:srgbClr val="002060"/>
                </a:solidFill>
                <a:latin typeface="Arial" pitchFamily="34" charset="0"/>
                <a:ea typeface="ＭＳ Ｐゴシック"/>
                <a:cs typeface="Arial" pitchFamily="34" charset="0"/>
                <a:sym typeface="Gill Sans" charset="0"/>
              </a:rPr>
              <a:t>/ 0</a:t>
            </a:r>
          </a:p>
          <a:p>
            <a:pPr defTabSz="412750" fontAlgn="base" hangingPunct="0">
              <a:spcBef>
                <a:spcPct val="0"/>
              </a:spcBef>
              <a:spcAft>
                <a:spcPts val="900"/>
              </a:spcAft>
              <a:buFont typeface="Arial"/>
              <a:buChar char="•"/>
              <a:defRPr/>
            </a:pPr>
            <a:r>
              <a:rPr lang="ru-RU" sz="2000" dirty="0">
                <a:solidFill>
                  <a:srgbClr val="002060"/>
                </a:solidFill>
                <a:latin typeface="Arial" pitchFamily="34" charset="0"/>
                <a:ea typeface="ＭＳ Ｐゴシック"/>
                <a:cs typeface="Arial" pitchFamily="34" charset="0"/>
              </a:rPr>
              <a:t> уровень безработицы, % = </a:t>
            </a:r>
            <a:r>
              <a:rPr lang="ru-RU" sz="2000" b="1" dirty="0">
                <a:solidFill>
                  <a:srgbClr val="002060"/>
                </a:solidFill>
                <a:latin typeface="Arial" pitchFamily="34" charset="0"/>
                <a:ea typeface="ＭＳ Ｐゴシック"/>
                <a:cs typeface="Arial" pitchFamily="34" charset="0"/>
              </a:rPr>
              <a:t>3,9</a:t>
            </a:r>
            <a:r>
              <a:rPr lang="ru-RU" sz="2000" dirty="0">
                <a:solidFill>
                  <a:srgbClr val="002060"/>
                </a:solidFill>
                <a:latin typeface="Arial" pitchFamily="34" charset="0"/>
                <a:ea typeface="ＭＳ Ｐゴシック"/>
                <a:cs typeface="Arial" pitchFamily="34" charset="0"/>
              </a:rPr>
              <a:t> / 3,7</a:t>
            </a:r>
            <a:endParaRPr sz="2000" dirty="0">
              <a:solidFill>
                <a:srgbClr val="000000"/>
              </a:solidFill>
              <a:latin typeface="Arial" pitchFamily="34" charset="0"/>
              <a:ea typeface="ＭＳ Ｐゴシック"/>
              <a:cs typeface="Arial" pitchFamily="34" charset="0"/>
              <a:sym typeface="Gill Sans" charset="0"/>
            </a:endParaRPr>
          </a:p>
          <a:p>
            <a:pPr algn="ctr" defTabSz="412750" fontAlgn="base" hangingPunct="0">
              <a:spcBef>
                <a:spcPct val="0"/>
              </a:spcBef>
              <a:spcAft>
                <a:spcPct val="0"/>
              </a:spcAft>
              <a:defRPr/>
            </a:pPr>
            <a:endParaRPr sz="2900" dirty="0">
              <a:solidFill>
                <a:srgbClr val="000000"/>
              </a:solidFill>
              <a:latin typeface="Gill Sans"/>
              <a:ea typeface="ＭＳ Ｐゴシック"/>
              <a:sym typeface="Gill Sans" charset="0"/>
            </a:endParaRPr>
          </a:p>
          <a:p>
            <a:pPr algn="ctr" defTabSz="412750" fontAlgn="base" hangingPunct="0">
              <a:spcBef>
                <a:spcPct val="0"/>
              </a:spcBef>
              <a:spcAft>
                <a:spcPct val="0"/>
              </a:spcAft>
              <a:defRPr/>
            </a:pPr>
            <a:endParaRPr sz="2900" dirty="0">
              <a:solidFill>
                <a:srgbClr val="000000"/>
              </a:solidFill>
              <a:latin typeface="Gill Sans"/>
              <a:ea typeface="ＭＳ Ｐゴシック"/>
              <a:sym typeface="Gill Sans" charset="0"/>
            </a:endParaRPr>
          </a:p>
        </p:txBody>
      </p:sp>
      <p:sp>
        <p:nvSpPr>
          <p:cNvPr id="83" name="CustomShape 4"/>
          <p:cNvSpPr/>
          <p:nvPr/>
        </p:nvSpPr>
        <p:spPr>
          <a:xfrm>
            <a:off x="-168696" y="6525344"/>
            <a:ext cx="3078180" cy="241020"/>
          </a:xfrm>
          <a:prstGeom prst="rect">
            <a:avLst/>
          </a:prstGeom>
          <a:noFill/>
          <a:ln w="9360">
            <a:noFill/>
          </a:ln>
        </p:spPr>
        <p:style>
          <a:lnRef idx="0">
            <a:scrgbClr r="0" g="0" b="0"/>
          </a:lnRef>
          <a:fillRef idx="0">
            <a:scrgbClr r="0" g="0" b="0"/>
          </a:fillRef>
          <a:effectRef idx="0">
            <a:scrgbClr r="0" g="0" b="0"/>
          </a:effectRef>
          <a:fontRef idx="minor"/>
        </p:style>
        <p:txBody>
          <a:bodyPr lIns="91440" tIns="45720" rIns="91440" bIns="45720"/>
          <a:lstStyle/>
          <a:p>
            <a:pPr algn="ctr" defTabSz="412750" fontAlgn="base" hangingPunct="0">
              <a:spcBef>
                <a:spcPct val="0"/>
              </a:spcBef>
              <a:spcAft>
                <a:spcPct val="0"/>
              </a:spcAft>
              <a:defRPr/>
            </a:pPr>
            <a:r>
              <a:rPr lang="ru-RU" sz="1200" dirty="0">
                <a:solidFill>
                  <a:srgbClr val="000000"/>
                </a:solidFill>
                <a:latin typeface="Arial"/>
                <a:ea typeface="ＭＳ Ｐゴシック"/>
                <a:sym typeface="Gill Sans" charset="0"/>
              </a:rPr>
              <a:t>Источник: Расчеты автора    </a:t>
            </a:r>
            <a:endParaRPr sz="2900" dirty="0">
              <a:solidFill>
                <a:srgbClr val="000000"/>
              </a:solidFill>
              <a:latin typeface="Gill Sans"/>
              <a:ea typeface="ＭＳ Ｐゴシック"/>
              <a:sym typeface="Gill Sans" charset="0"/>
            </a:endParaRPr>
          </a:p>
        </p:txBody>
      </p:sp>
      <p:sp>
        <p:nvSpPr>
          <p:cNvPr id="3" name="Номер слайда 2"/>
          <p:cNvSpPr>
            <a:spLocks noGrp="1"/>
          </p:cNvSpPr>
          <p:nvPr>
            <p:ph type="sldNum" sz="quarter" idx="12"/>
          </p:nvPr>
        </p:nvSpPr>
        <p:spPr>
          <a:xfrm>
            <a:off x="9202782" y="6401239"/>
            <a:ext cx="2743200" cy="365125"/>
          </a:xfrm>
        </p:spPr>
        <p:txBody>
          <a:bodyPr/>
          <a:lstStyle/>
          <a:p>
            <a:fld id="{9BD01F72-E690-40BC-872B-0C7B51570B04}" type="slidenum">
              <a:rPr lang="ru-RU" sz="1400" smtClean="0"/>
              <a:t>8</a:t>
            </a:fld>
            <a:endParaRPr lang="ru-RU" sz="1400" dirty="0"/>
          </a:p>
        </p:txBody>
      </p:sp>
    </p:spTree>
    <p:extLst>
      <p:ext uri="{BB962C8B-B14F-4D97-AF65-F5344CB8AC3E}">
        <p14:creationId xmlns:p14="http://schemas.microsoft.com/office/powerpoint/2010/main" val="40728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3"/>
          <p:cNvSpPr>
            <a:spLocks/>
          </p:cNvSpPr>
          <p:nvPr/>
        </p:nvSpPr>
        <p:spPr bwMode="auto">
          <a:xfrm>
            <a:off x="983457" y="278674"/>
            <a:ext cx="10970419" cy="60238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25400" tIns="25400" rIns="25400" bIns="25400" anchor="ctr"/>
          <a:lstStyle/>
          <a:p>
            <a:r>
              <a:rPr lang="ru-RU" sz="2200" b="1" dirty="0">
                <a:solidFill>
                  <a:srgbClr val="9E002D"/>
                </a:solidFill>
                <a:latin typeface="Arial" pitchFamily="34" charset="0"/>
                <a:cs typeface="Arial" pitchFamily="34" charset="0"/>
                <a:sym typeface="Lato" charset="0"/>
              </a:rPr>
              <a:t>Источники финансирования проектов развития: мировая практика</a:t>
            </a:r>
            <a:endParaRPr lang="es-ES" sz="2200" dirty="0">
              <a:solidFill>
                <a:srgbClr val="9E002D"/>
              </a:solidFill>
              <a:latin typeface="Arial" pitchFamily="34" charset="0"/>
              <a:cs typeface="Arial" pitchFamily="34" charset="0"/>
            </a:endParaRPr>
          </a:p>
        </p:txBody>
      </p:sp>
      <p:sp>
        <p:nvSpPr>
          <p:cNvPr id="33796" name="AutoShape 4"/>
          <p:cNvSpPr>
            <a:spLocks/>
          </p:cNvSpPr>
          <p:nvPr/>
        </p:nvSpPr>
        <p:spPr bwMode="auto">
          <a:xfrm>
            <a:off x="278607" y="1117600"/>
            <a:ext cx="8896350" cy="17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cap="flat" cmpd="sng">
            <a:noFill/>
            <a:prstDash val="solid"/>
            <a:miter lim="0"/>
            <a:headEnd/>
            <a:tailEnd/>
          </a:ln>
        </p:spPr>
        <p:txBody>
          <a:bodyPr lIns="0" tIns="0" rIns="0" bIns="0"/>
          <a:lstStyle/>
          <a:p>
            <a:endParaRPr lang="ru-RU" sz="900"/>
          </a:p>
        </p:txBody>
      </p:sp>
      <p:sp>
        <p:nvSpPr>
          <p:cNvPr id="4100" name="Прямоугольник 1"/>
          <p:cNvSpPr>
            <a:spLocks noChangeArrowheads="1"/>
          </p:cNvSpPr>
          <p:nvPr/>
        </p:nvSpPr>
        <p:spPr bwMode="auto">
          <a:xfrm>
            <a:off x="335757" y="1124744"/>
            <a:ext cx="11233150" cy="230832"/>
          </a:xfrm>
          <a:prstGeom prst="rect">
            <a:avLst/>
          </a:prstGeom>
          <a:noFill/>
          <a:ln w="9525">
            <a:noFill/>
            <a:miter lim="800000"/>
            <a:headEnd/>
            <a:tailEnd/>
          </a:ln>
        </p:spPr>
        <p:txBody>
          <a:bodyPr>
            <a:spAutoFit/>
          </a:bodyPr>
          <a:lstStyle/>
          <a:p>
            <a:pPr algn="l"/>
            <a:r>
              <a:rPr lang="ru-RU" sz="900" dirty="0"/>
              <a:t>.</a:t>
            </a:r>
          </a:p>
        </p:txBody>
      </p:sp>
      <p:graphicFrame>
        <p:nvGraphicFramePr>
          <p:cNvPr id="33" name="Диаграмма 32"/>
          <p:cNvGraphicFramePr>
            <a:graphicFrameLocks/>
          </p:cNvGraphicFramePr>
          <p:nvPr/>
        </p:nvGraphicFramePr>
        <p:xfrm>
          <a:off x="1559496" y="1114425"/>
          <a:ext cx="8820980" cy="53749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5"/>
          <p:cNvSpPr txBox="1">
            <a:spLocks noChangeArrowheads="1"/>
          </p:cNvSpPr>
          <p:nvPr/>
        </p:nvSpPr>
        <p:spPr bwMode="auto">
          <a:xfrm>
            <a:off x="83332" y="6489340"/>
            <a:ext cx="2400300" cy="266700"/>
          </a:xfrm>
          <a:prstGeom prst="rect">
            <a:avLst/>
          </a:prstGeom>
          <a:noFill/>
          <a:ln w="9525">
            <a:noFill/>
            <a:miter lim="800000"/>
            <a:headEnd/>
            <a:tailEnd/>
          </a:ln>
        </p:spPr>
        <p:txBody>
          <a:bodyPr lIns="91440" tIns="45720" rIns="91440" bIns="45720"/>
          <a:lstStyle/>
          <a:p>
            <a:r>
              <a:rPr lang="ru-RU" sz="1200" dirty="0">
                <a:latin typeface="Arial" pitchFamily="34" charset="0"/>
                <a:cs typeface="Arial" pitchFamily="34" charset="0"/>
              </a:rPr>
              <a:t>Источник: ОЭСР</a:t>
            </a:r>
          </a:p>
        </p:txBody>
      </p:sp>
      <p:sp>
        <p:nvSpPr>
          <p:cNvPr id="3" name="Номер слайда 2"/>
          <p:cNvSpPr>
            <a:spLocks noGrp="1"/>
          </p:cNvSpPr>
          <p:nvPr>
            <p:ph type="sldNum" sz="quarter" idx="12"/>
          </p:nvPr>
        </p:nvSpPr>
        <p:spPr>
          <a:xfrm>
            <a:off x="9210676" y="6401078"/>
            <a:ext cx="2743200" cy="365125"/>
          </a:xfrm>
        </p:spPr>
        <p:txBody>
          <a:bodyPr/>
          <a:lstStyle/>
          <a:p>
            <a:fld id="{9BD01F72-E690-40BC-872B-0C7B51570B04}" type="slidenum">
              <a:rPr lang="ru-RU" sz="1400" smtClean="0"/>
              <a:t>9</a:t>
            </a:fld>
            <a:endParaRPr lang="ru-RU" sz="1400" dirty="0"/>
          </a:p>
        </p:txBody>
      </p:sp>
    </p:spTree>
    <p:extLst>
      <p:ext uri="{BB962C8B-B14F-4D97-AF65-F5344CB8AC3E}">
        <p14:creationId xmlns:p14="http://schemas.microsoft.com/office/powerpoint/2010/main" val="1923465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1+#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nodePh="1">
                                  <p:stCondLst>
                                    <p:cond delay="0"/>
                                  </p:stCondLst>
                                  <p:endCondLst>
                                    <p:cond evt="begin" delay="0">
                                      <p:tn val="10"/>
                                    </p:cond>
                                  </p:endCondLst>
                                  <p:childTnLst>
                                    <p:set>
                                      <p:cBhvr>
                                        <p:cTn id="11" dur="1" fill="hold">
                                          <p:stCondLst>
                                            <p:cond delay="0"/>
                                          </p:stCondLst>
                                        </p:cTn>
                                        <p:tgtEl>
                                          <p:spTgt spid="33796"/>
                                        </p:tgtEl>
                                        <p:attrNameLst>
                                          <p:attrName>style.visibility</p:attrName>
                                        </p:attrNameLst>
                                      </p:cBhvr>
                                      <p:to>
                                        <p:strVal val="visible"/>
                                      </p:to>
                                    </p:set>
                                    <p:anim calcmode="lin" valueType="num">
                                      <p:cBhvr additive="base">
                                        <p:cTn id="12" dur="500" fill="hold"/>
                                        <p:tgtEl>
                                          <p:spTgt spid="33796"/>
                                        </p:tgtEl>
                                        <p:attrNameLst>
                                          <p:attrName>ppt_x</p:attrName>
                                        </p:attrNameLst>
                                      </p:cBhvr>
                                      <p:tavLst>
                                        <p:tav tm="0">
                                          <p:val>
                                            <p:strVal val="1+#ppt_w/2"/>
                                          </p:val>
                                        </p:tav>
                                        <p:tav tm="100000">
                                          <p:val>
                                            <p:strVal val="#ppt_x"/>
                                          </p:val>
                                        </p:tav>
                                      </p:tavLst>
                                    </p:anim>
                                    <p:anim calcmode="lin" valueType="num">
                                      <p:cBhvr additive="base">
                                        <p:cTn id="13"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Tema de Office">
    <a:majorFont>
      <a:latin typeface="Gill Sans"/>
      <a:ea typeface="ＭＳ Ｐゴシック"/>
      <a:cs typeface="Gill Sans"/>
    </a:majorFont>
    <a:minorFont>
      <a:latin typeface="Gill Sans"/>
      <a:ea typeface="ＭＳ Ｐゴシック"/>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Tema de Office">
    <a:majorFont>
      <a:latin typeface="Gill Sans"/>
      <a:ea typeface="ＭＳ Ｐゴシック"/>
      <a:cs typeface="Gill Sans"/>
    </a:majorFont>
    <a:minorFont>
      <a:latin typeface="Gill Sans"/>
      <a:ea typeface="ＭＳ Ｐゴシック"/>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495</TotalTime>
  <Words>3687</Words>
  <Application>Microsoft Office PowerPoint</Application>
  <PresentationFormat>Широкоэкранный</PresentationFormat>
  <Paragraphs>398</Paragraphs>
  <Slides>38</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38</vt:i4>
      </vt:variant>
    </vt:vector>
  </HeadingPairs>
  <TitlesOfParts>
    <vt:vector size="48" baseType="lpstr">
      <vt:lpstr>ＭＳ Ｐゴシック</vt:lpstr>
      <vt:lpstr>Arial</vt:lpstr>
      <vt:lpstr>Arial Narrow</vt:lpstr>
      <vt:lpstr>Calibri</vt:lpstr>
      <vt:lpstr>Calibri Light</vt:lpstr>
      <vt:lpstr>Gill Sans</vt:lpstr>
      <vt:lpstr>Lato</vt:lpstr>
      <vt:lpstr>Times New Roman</vt:lpstr>
      <vt:lpstr>Wingdings</vt:lpstr>
      <vt:lpstr>Тема Office</vt:lpstr>
      <vt:lpstr>К выступлению первого      заместителя Руководителя фракции КПРФ в ГД ФС РФ Н.В. Коломейцева    </vt:lpstr>
      <vt:lpstr>Презентация PowerPoint</vt:lpstr>
      <vt:lpstr>Национальные цели развития России</vt:lpstr>
      <vt:lpstr>Крупнейшие страны мира: номинальный курсовой ВВП (2022), млрд $ </vt:lpstr>
      <vt:lpstr>Крупнейшие страны мира: номинальный ВВП на душу населения (2021), млрд $ </vt:lpstr>
      <vt:lpstr>Рост экономик ведущих стран мира – ВВП по ППС (1990-2021) </vt:lpstr>
      <vt:lpstr>Качество экономик ведущих стран мира (2021 год) </vt:lpstr>
      <vt:lpstr>Презентация PowerPoint</vt:lpstr>
      <vt:lpstr>Презентация PowerPoint</vt:lpstr>
      <vt:lpstr>Структура инвестиций в основной капитал в России (2022)</vt:lpstr>
      <vt:lpstr>Презентация PowerPoint</vt:lpstr>
      <vt:lpstr>Промышленность России сегодня</vt:lpstr>
      <vt:lpstr>Экспорт/импорт России - изменения, 2005-2022 </vt:lpstr>
      <vt:lpstr>Импортозависимость промышленности России</vt:lpstr>
      <vt:lpstr>Цели инвестиций в основной капитал в России</vt:lpstr>
      <vt:lpstr>Презентация PowerPoint</vt:lpstr>
      <vt:lpstr>Полная денежная масса сбережений в России (01.01.2023)</vt:lpstr>
      <vt:lpstr>Презентация PowerPoint</vt:lpstr>
      <vt:lpstr>Инфляция и рост экономик ведущих стран мира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Динамика нефтегазовых доходов в ВВП России за 2000-2021гг.  </vt:lpstr>
      <vt:lpstr>Презентация PowerPoint</vt:lpstr>
      <vt:lpstr>Презентация PowerPoint</vt:lpstr>
      <vt:lpstr>Динамика среднегодовых темпов энергоемкости по периодам в мире и в России в 1999-2021гг.</vt:lpstr>
      <vt:lpstr>Презентация PowerPoint</vt:lpstr>
      <vt:lpstr>Динамика годовых темпов энергоемкости, ВВП и инвестиций в основные фонды в России в период 2007-2021гг.  </vt:lpstr>
      <vt:lpstr>Презентация PowerPoint</vt:lpstr>
      <vt:lpstr>Презентация PowerPoint</vt:lpstr>
      <vt:lpstr>Среднегодовые темпы потребления энергоресурсов в мире и в России в период 1997-2021г.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причинах стагнации темпов роста экономики в России                 и необходимости перестройки налогообложения в стране на                  стимулирование бизнеса к инвестиционной деятельности и методы ее осуществления».</dc:title>
  <dc:creator>Ledovo</dc:creator>
  <cp:lastModifiedBy>Ledovo</cp:lastModifiedBy>
  <cp:revision>44</cp:revision>
  <cp:lastPrinted>2023-05-24T17:14:43Z</cp:lastPrinted>
  <dcterms:created xsi:type="dcterms:W3CDTF">2023-05-18T12:46:34Z</dcterms:created>
  <dcterms:modified xsi:type="dcterms:W3CDTF">2023-05-25T13:17:01Z</dcterms:modified>
</cp:coreProperties>
</file>